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ti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ags/tag8.xml" ContentType="application/vnd.openxmlformats-officedocument.presentationml.tags+xml"/>
  <Override PartName="/ppt/tags/tag9.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60" r:id="rId1"/>
    <p:sldMasterId id="2147483673" r:id="rId2"/>
    <p:sldMasterId id="2147483683" r:id="rId3"/>
  </p:sldMasterIdLst>
  <p:notesMasterIdLst>
    <p:notesMasterId r:id="rId31"/>
  </p:notesMasterIdLst>
  <p:handoutMasterIdLst>
    <p:handoutMasterId r:id="rId32"/>
  </p:handoutMasterIdLst>
  <p:sldIdLst>
    <p:sldId id="256" r:id="rId4"/>
    <p:sldId id="258" r:id="rId5"/>
    <p:sldId id="342" r:id="rId6"/>
    <p:sldId id="289" r:id="rId7"/>
    <p:sldId id="261" r:id="rId8"/>
    <p:sldId id="380" r:id="rId9"/>
    <p:sldId id="416" r:id="rId10"/>
    <p:sldId id="374" r:id="rId11"/>
    <p:sldId id="375" r:id="rId12"/>
    <p:sldId id="290" r:id="rId13"/>
    <p:sldId id="377" r:id="rId14"/>
    <p:sldId id="539" r:id="rId15"/>
    <p:sldId id="540" r:id="rId16"/>
    <p:sldId id="541" r:id="rId17"/>
    <p:sldId id="612" r:id="rId18"/>
    <p:sldId id="497" r:id="rId19"/>
    <p:sldId id="498" r:id="rId20"/>
    <p:sldId id="617" r:id="rId21"/>
    <p:sldId id="536" r:id="rId22"/>
    <p:sldId id="283" r:id="rId23"/>
    <p:sldId id="614" r:id="rId24"/>
    <p:sldId id="334" r:id="rId25"/>
    <p:sldId id="320" r:id="rId26"/>
    <p:sldId id="284" r:id="rId27"/>
    <p:sldId id="372" r:id="rId28"/>
    <p:sldId id="339" r:id="rId29"/>
    <p:sldId id="340" r:id="rId30"/>
  </p:sldIdLst>
  <p:sldSz cx="9144000" cy="5143500" type="screen16x9"/>
  <p:notesSz cx="9947275" cy="6858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F0FFF"/>
    <a:srgbClr val="0000FF"/>
    <a:srgbClr val="0FB62A"/>
    <a:srgbClr val="FCFCFF"/>
    <a:srgbClr val="883D0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60" autoAdjust="0"/>
    <p:restoredTop sz="94660"/>
  </p:normalViewPr>
  <p:slideViewPr>
    <p:cSldViewPr snapToGrid="0">
      <p:cViewPr varScale="1">
        <p:scale>
          <a:sx n="119" d="100"/>
          <a:sy n="119" d="100"/>
        </p:scale>
        <p:origin x="-324" y="-102"/>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commentAuthors" Target="commentAuthor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tags" Target="tags/tag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handoutMaster" Target="handoutMasters/handoutMaster1.xml"/><Relationship Id="rId37"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5.wmf"/><Relationship Id="rId1" Type="http://schemas.openxmlformats.org/officeDocument/2006/relationships/image" Target="../media/image14.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image" Target="../media/image17.wmf"/><Relationship Id="rId1" Type="http://schemas.openxmlformats.org/officeDocument/2006/relationships/image" Target="../media/image16.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21.wmf"/><Relationship Id="rId2" Type="http://schemas.openxmlformats.org/officeDocument/2006/relationships/image" Target="../media/image20.wmf"/><Relationship Id="rId1" Type="http://schemas.openxmlformats.org/officeDocument/2006/relationships/image" Target="../media/image19.wmf"/><Relationship Id="rId4" Type="http://schemas.openxmlformats.org/officeDocument/2006/relationships/image" Target="../media/image22.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1"/>
            <a:ext cx="4310486" cy="344091"/>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5634487" y="1"/>
            <a:ext cx="4310486" cy="344091"/>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2019/11/11</a:t>
            </a:fld>
            <a:endParaRPr lang="zh-CN" altLang="en-US"/>
          </a:p>
        </p:txBody>
      </p:sp>
      <p:sp>
        <p:nvSpPr>
          <p:cNvPr id="4" name="页脚占位符 3"/>
          <p:cNvSpPr>
            <a:spLocks noGrp="1"/>
          </p:cNvSpPr>
          <p:nvPr>
            <p:ph type="ftr" sz="quarter" idx="2"/>
          </p:nvPr>
        </p:nvSpPr>
        <p:spPr>
          <a:xfrm>
            <a:off x="0" y="6513910"/>
            <a:ext cx="4310486" cy="34409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5634487" y="6513910"/>
            <a:ext cx="4310486" cy="344090"/>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182281846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1"/>
            <a:ext cx="4310486" cy="344091"/>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5634487" y="1"/>
            <a:ext cx="4310486" cy="344091"/>
          </a:xfrm>
          <a:prstGeom prst="rect">
            <a:avLst/>
          </a:prstGeom>
        </p:spPr>
        <p:txBody>
          <a:bodyPr vert="horz" lIns="91440" tIns="45720" rIns="91440" bIns="45720" rtlCol="0"/>
          <a:lstStyle>
            <a:lvl1pPr algn="r">
              <a:defRPr sz="1200"/>
            </a:lvl1pPr>
          </a:lstStyle>
          <a:p>
            <a:fld id="{7F25A8C7-CC1A-4A08-9B4B-31F43B054C7F}" type="datetimeFigureOut">
              <a:rPr lang="zh-CN" altLang="en-US" smtClean="0"/>
              <a:t>2019/11/11</a:t>
            </a:fld>
            <a:endParaRPr lang="zh-CN" altLang="en-US"/>
          </a:p>
        </p:txBody>
      </p:sp>
      <p:sp>
        <p:nvSpPr>
          <p:cNvPr id="4" name="幻灯片图像占位符 3"/>
          <p:cNvSpPr>
            <a:spLocks noGrp="1" noRot="1" noChangeAspect="1"/>
          </p:cNvSpPr>
          <p:nvPr>
            <p:ph type="sldImg" idx="2"/>
          </p:nvPr>
        </p:nvSpPr>
        <p:spPr>
          <a:xfrm>
            <a:off x="2916238" y="857250"/>
            <a:ext cx="4114800" cy="23145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994728" y="3300412"/>
            <a:ext cx="7957820" cy="2700338"/>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6513910"/>
            <a:ext cx="4310486" cy="34409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5634487" y="6513910"/>
            <a:ext cx="4310486" cy="344090"/>
          </a:xfrm>
          <a:prstGeom prst="rect">
            <a:avLst/>
          </a:prstGeom>
        </p:spPr>
        <p:txBody>
          <a:bodyPr vert="horz" lIns="91440" tIns="45720" rIns="91440" bIns="45720" rtlCol="0" anchor="b"/>
          <a:lstStyle>
            <a:lvl1pPr algn="r">
              <a:defRPr sz="1200"/>
            </a:lvl1pPr>
          </a:lstStyle>
          <a:p>
            <a:fld id="{F9E1B693-632D-4080-9CF6-EA28B66DC801}" type="slidenum">
              <a:rPr lang="zh-CN" altLang="en-US" smtClean="0"/>
              <a:t>‹#›</a:t>
            </a:fld>
            <a:endParaRPr lang="zh-CN" altLang="en-US"/>
          </a:p>
        </p:txBody>
      </p:sp>
    </p:spTree>
    <p:extLst>
      <p:ext uri="{BB962C8B-B14F-4D97-AF65-F5344CB8AC3E}">
        <p14:creationId xmlns:p14="http://schemas.microsoft.com/office/powerpoint/2010/main" val="40476010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916238" y="857250"/>
            <a:ext cx="4114800" cy="2314575"/>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rPr>
              <a:t>1</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2916238" y="857250"/>
            <a:ext cx="4114800" cy="2314575"/>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2916238" y="857250"/>
            <a:ext cx="4114800" cy="2314575"/>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2916238" y="857250"/>
            <a:ext cx="4114800" cy="2314575"/>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5.xml"/></Relationships>
</file>

<file path=ppt/slideLayouts/_rels/slideLayout15.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6.xml"/></Relationships>
</file>

<file path=ppt/slideLayouts/_rels/slideLayout16.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7.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4" name="KSO_TEMPLATE" hidden="1"/>
          <p:cNvSpPr/>
          <p:nvPr userDrawn="1">
            <p:custDataLst>
              <p:tags r:id="rId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00">
              <a:solidFill>
                <a:prstClr val="white"/>
              </a:solidFill>
            </a:endParaRPr>
          </a:p>
        </p:txBody>
      </p:sp>
      <p:sp>
        <p:nvSpPr>
          <p:cNvPr id="3" name="文本框 18"/>
          <p:cNvSpPr txBox="1"/>
          <p:nvPr userDrawn="1"/>
        </p:nvSpPr>
        <p:spPr>
          <a:xfrm>
            <a:off x="484292" y="-44503"/>
            <a:ext cx="1473480" cy="477054"/>
          </a:xfrm>
          <a:prstGeom prst="rect">
            <a:avLst/>
          </a:prstGeom>
          <a:noFill/>
          <a:ln w="9525">
            <a:noFill/>
          </a:ln>
        </p:spPr>
        <p:txBody>
          <a:bodyPr wrap="none" anchor="t">
            <a:spAutoFit/>
          </a:bodyPr>
          <a:lstStyle/>
          <a:p>
            <a:pPr eaLnBrk="0" fontAlgn="base" hangingPunct="0">
              <a:spcBef>
                <a:spcPct val="0"/>
              </a:spcBef>
              <a:spcAft>
                <a:spcPct val="0"/>
              </a:spcAft>
              <a:defRPr/>
            </a:pPr>
            <a:r>
              <a:rPr lang="zh-CN" altLang="en-US" sz="2500" b="1" dirty="0">
                <a:solidFill>
                  <a:prstClr val="black"/>
                </a:solidFill>
                <a:latin typeface="宋体" panose="02010600030101010101" pitchFamily="2" charset="-122"/>
                <a:ea typeface="宋体" panose="02010600030101010101" pitchFamily="2" charset="-122"/>
              </a:rPr>
              <a:t>导入新知</a:t>
            </a:r>
          </a:p>
        </p:txBody>
      </p:sp>
    </p:spTree>
    <p:extLst>
      <p:ext uri="{BB962C8B-B14F-4D97-AF65-F5344CB8AC3E}">
        <p14:creationId xmlns:p14="http://schemas.microsoft.com/office/powerpoint/2010/main" val="3403589279"/>
      </p:ext>
    </p:extLst>
  </p:cSld>
  <p:clrMapOvr>
    <a:masterClrMapping/>
  </p:clrMapOvr>
  <p:transition spd="slow" advTm="0">
    <p:fade/>
  </p:transition>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2_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143000" y="1390893"/>
            <a:ext cx="6858000" cy="1242039"/>
          </a:xfrm>
          <a:prstGeom prst="rect">
            <a:avLst/>
          </a:prstGeom>
        </p:spPr>
        <p:txBody>
          <a:bodyPr anchor="b">
            <a:normAutofit/>
          </a:bodyPr>
          <a:lstStyle>
            <a:lvl1pPr algn="ctr">
              <a:defRPr sz="5400" b="0"/>
            </a:lvl1pPr>
          </a:lstStyle>
          <a:p>
            <a:r>
              <a:rPr lang="zh-CN" altLang="en-US" dirty="0"/>
              <a:t>单击此处编辑标题</a:t>
            </a:r>
          </a:p>
        </p:txBody>
      </p:sp>
      <p:sp>
        <p:nvSpPr>
          <p:cNvPr id="3" name="副标题 2"/>
          <p:cNvSpPr>
            <a:spLocks noGrp="1"/>
          </p:cNvSpPr>
          <p:nvPr>
            <p:ph type="subTitle" idx="1"/>
          </p:nvPr>
        </p:nvSpPr>
        <p:spPr>
          <a:xfrm>
            <a:off x="1143000" y="2702001"/>
            <a:ext cx="6858000" cy="1242039"/>
          </a:xfrm>
          <a:prstGeom prst="rect">
            <a:avLst/>
          </a:prstGeom>
        </p:spPr>
        <p:txBody>
          <a:bodyPr>
            <a:normAutofit/>
          </a:bodyPr>
          <a:lstStyle>
            <a:lvl1pPr marL="0" indent="0" algn="ctr">
              <a:buNone/>
              <a:defRPr sz="135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8035" indent="0" algn="ctr">
              <a:buNone/>
              <a:defRPr sz="1200"/>
            </a:lvl7pPr>
            <a:lvl8pPr marL="2400935" indent="0" algn="ctr">
              <a:buNone/>
              <a:defRPr sz="1200"/>
            </a:lvl8pPr>
            <a:lvl9pPr marL="2743835" indent="0" algn="ctr">
              <a:buNone/>
              <a:defRPr sz="1200"/>
            </a:lvl9pPr>
          </a:lstStyle>
          <a:p>
            <a:r>
              <a:rPr lang="zh-CN" altLang="en-US" dirty="0"/>
              <a:t>单击此处编辑母版副标题样式</a:t>
            </a:r>
          </a:p>
        </p:txBody>
      </p:sp>
      <p:sp>
        <p:nvSpPr>
          <p:cNvPr id="4" name="日期占位符 3"/>
          <p:cNvSpPr>
            <a:spLocks noGrp="1"/>
          </p:cNvSpPr>
          <p:nvPr>
            <p:ph type="dt" sz="half" idx="10"/>
          </p:nvPr>
        </p:nvSpPr>
        <p:spPr>
          <a:xfrm>
            <a:off x="628650" y="4768096"/>
            <a:ext cx="2057400" cy="273892"/>
          </a:xfrm>
          <a:prstGeom prst="rect">
            <a:avLst/>
          </a:prstGeom>
        </p:spPr>
        <p:txBody>
          <a:bodyPr/>
          <a:lstStyle/>
          <a:p>
            <a:fld id="{D997B5FA-0921-464F-AAE1-844C04324D75}" type="datetimeFigureOut">
              <a:rPr lang="zh-CN" altLang="en-US" smtClean="0"/>
              <a:t>2019/11/11</a:t>
            </a:fld>
            <a:endParaRPr lang="zh-CN" altLang="en-US" dirty="0"/>
          </a:p>
        </p:txBody>
      </p:sp>
      <p:sp>
        <p:nvSpPr>
          <p:cNvPr id="5" name="页脚占位符 4"/>
          <p:cNvSpPr>
            <a:spLocks noGrp="1"/>
          </p:cNvSpPr>
          <p:nvPr>
            <p:ph type="ftr" sz="quarter" idx="11"/>
          </p:nvPr>
        </p:nvSpPr>
        <p:spPr>
          <a:xfrm>
            <a:off x="3028950" y="4768096"/>
            <a:ext cx="3086100" cy="273892"/>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457950" y="4768096"/>
            <a:ext cx="2057400" cy="273892"/>
          </a:xfrm>
          <a:prstGeom prst="rect">
            <a:avLst/>
          </a:prstGeom>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551623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92"/>
            <a:ext cx="7886700" cy="994346"/>
          </a:xfrm>
          <a:prstGeom prst="rect">
            <a:avLst/>
          </a:prstGeom>
        </p:spPr>
        <p:txBody>
          <a:bodyPr anchor="ctr" anchorCtr="0"/>
          <a:lstStyle/>
          <a:p>
            <a:r>
              <a:rPr lang="zh-CN" altLang="en-US" dirty="0"/>
              <a:t>单击此处编辑母版标题样式</a:t>
            </a:r>
          </a:p>
        </p:txBody>
      </p:sp>
      <p:sp>
        <p:nvSpPr>
          <p:cNvPr id="3" name="内容占位符 2"/>
          <p:cNvSpPr>
            <a:spLocks noGrp="1"/>
          </p:cNvSpPr>
          <p:nvPr>
            <p:ph idx="1"/>
          </p:nvPr>
        </p:nvSpPr>
        <p:spPr>
          <a:xfrm>
            <a:off x="628650" y="1369458"/>
            <a:ext cx="7886700" cy="3264074"/>
          </a:xfrm>
          <a:prstGeom prst="rect">
            <a:avLst/>
          </a:prstGeom>
        </p:spPr>
        <p:txBody>
          <a:bodyPr/>
          <a:lstStyle>
            <a:lvl1pPr>
              <a:defRPr sz="1800"/>
            </a:lvl1pPr>
            <a:lvl2pPr>
              <a:defRPr sz="1500"/>
            </a:lvl2pPr>
            <a:lvl3pPr>
              <a:defRPr sz="1350"/>
            </a:lvl3pPr>
            <a:lvl4pPr>
              <a:defRPr sz="1350"/>
            </a:lvl4pPr>
            <a:lvl5pPr>
              <a:defRPr sz="135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a:xfrm>
            <a:off x="628650" y="4768096"/>
            <a:ext cx="2057400" cy="273892"/>
          </a:xfrm>
          <a:prstGeom prst="rect">
            <a:avLst/>
          </a:prstGeom>
        </p:spPr>
        <p:txBody>
          <a:bodyPr/>
          <a:lstStyle/>
          <a:p>
            <a:fld id="{760FBDFE-C587-4B4C-A407-44438C67B59E}" type="datetimeFigureOut">
              <a:rPr lang="zh-CN" altLang="en-US" smtClean="0"/>
              <a:t>2019/11/11</a:t>
            </a:fld>
            <a:endParaRPr lang="zh-CN" altLang="en-US" dirty="0"/>
          </a:p>
        </p:txBody>
      </p:sp>
      <p:sp>
        <p:nvSpPr>
          <p:cNvPr id="5" name="页脚占位符 4"/>
          <p:cNvSpPr>
            <a:spLocks noGrp="1"/>
          </p:cNvSpPr>
          <p:nvPr>
            <p:ph type="ftr" sz="quarter" idx="11"/>
          </p:nvPr>
        </p:nvSpPr>
        <p:spPr>
          <a:xfrm>
            <a:off x="3028950" y="4768096"/>
            <a:ext cx="3086100" cy="273892"/>
          </a:xfrm>
          <a:prstGeom prst="rect">
            <a:avLst/>
          </a:prstGeom>
        </p:spPr>
        <p:txBody>
          <a:bodyPr/>
          <a:lstStyle/>
          <a:p>
            <a:endParaRPr lang="zh-CN" altLang="en-US" dirty="0"/>
          </a:p>
        </p:txBody>
      </p:sp>
      <p:sp>
        <p:nvSpPr>
          <p:cNvPr id="6" name="灯片编号占位符 5"/>
          <p:cNvSpPr>
            <a:spLocks noGrp="1"/>
          </p:cNvSpPr>
          <p:nvPr>
            <p:ph type="sldNum" sz="quarter" idx="12"/>
          </p:nvPr>
        </p:nvSpPr>
        <p:spPr>
          <a:xfrm>
            <a:off x="6457950" y="4768096"/>
            <a:ext cx="2057400" cy="273892"/>
          </a:xfrm>
          <a:prstGeom prst="rect">
            <a:avLst/>
          </a:prstGeom>
        </p:spPr>
        <p:txBody>
          <a:bodyPr/>
          <a:lstStyle/>
          <a:p>
            <a:fld id="{49AE70B2-8BF9-45C0-BB95-33D1B9D3A854}" type="slidenum">
              <a:rPr lang="zh-CN" altLang="en-US" smtClean="0"/>
              <a:t>‹#›</a:t>
            </a:fld>
            <a:endParaRPr lang="zh-CN" altLang="en-US"/>
          </a:p>
        </p:txBody>
      </p:sp>
    </p:spTree>
    <p:extLst>
      <p:ext uri="{BB962C8B-B14F-4D97-AF65-F5344CB8AC3E}">
        <p14:creationId xmlns:p14="http://schemas.microsoft.com/office/powerpoint/2010/main" val="3550921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1_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92"/>
            <a:ext cx="7886700" cy="994346"/>
          </a:xfrm>
          <a:prstGeom prst="rect">
            <a:avLst/>
          </a:prstGeom>
        </p:spPr>
        <p:txBody>
          <a:bodyPr/>
          <a:lstStyle/>
          <a:p>
            <a:r>
              <a:rPr lang="zh-CN" altLang="en-US"/>
              <a:t>单击此处编辑母版标题样式</a:t>
            </a:r>
          </a:p>
        </p:txBody>
      </p:sp>
      <p:sp>
        <p:nvSpPr>
          <p:cNvPr id="3" name="表格占位符 2"/>
          <p:cNvSpPr>
            <a:spLocks noGrp="1"/>
          </p:cNvSpPr>
          <p:nvPr>
            <p:ph type="tbl" idx="1"/>
          </p:nvPr>
        </p:nvSpPr>
        <p:spPr>
          <a:xfrm>
            <a:off x="628650" y="1369458"/>
            <a:ext cx="7886700" cy="3264074"/>
          </a:xfrm>
          <a:prstGeom prst="rect">
            <a:avLst/>
          </a:prstGeom>
        </p:spPr>
        <p:txBody>
          <a:bodyPr/>
          <a:lstStyle/>
          <a:p>
            <a:endParaRPr lang="zh-CN" altLang="en-US"/>
          </a:p>
        </p:txBody>
      </p:sp>
      <p:sp>
        <p:nvSpPr>
          <p:cNvPr id="4" name="日期占位符 3"/>
          <p:cNvSpPr>
            <a:spLocks noGrp="1"/>
          </p:cNvSpPr>
          <p:nvPr>
            <p:ph type="dt" sz="half" idx="10"/>
          </p:nvPr>
        </p:nvSpPr>
        <p:spPr>
          <a:xfrm>
            <a:off x="628650" y="4768096"/>
            <a:ext cx="2057400" cy="273892"/>
          </a:xfrm>
          <a:prstGeom prst="rect">
            <a:avLst/>
          </a:prstGeom>
        </p:spPr>
        <p:txBody>
          <a:bodyPr/>
          <a:lstStyle/>
          <a:p>
            <a:pPr lvl="0"/>
            <a:endParaRPr lang="zh-CN" altLang="en-US" dirty="0">
              <a:latin typeface="Arial" panose="020B0604020202020204" pitchFamily="34" charset="0"/>
              <a:ea typeface="宋体" panose="02010600030101010101" pitchFamily="2" charset="-122"/>
            </a:endParaRPr>
          </a:p>
        </p:txBody>
      </p:sp>
      <p:sp>
        <p:nvSpPr>
          <p:cNvPr id="5" name="页脚占位符 4"/>
          <p:cNvSpPr>
            <a:spLocks noGrp="1"/>
          </p:cNvSpPr>
          <p:nvPr>
            <p:ph type="ftr" sz="quarter" idx="11"/>
          </p:nvPr>
        </p:nvSpPr>
        <p:spPr>
          <a:xfrm>
            <a:off x="3028950" y="4768096"/>
            <a:ext cx="3086100" cy="273892"/>
          </a:xfrm>
          <a:prstGeom prst="rect">
            <a:avLst/>
          </a:prstGeom>
        </p:spPr>
        <p:txBody>
          <a:bodyPr/>
          <a:lstStyle/>
          <a:p>
            <a:pPr lvl="0"/>
            <a:endParaRPr lang="zh-CN" altLang="en-US" dirty="0">
              <a:latin typeface="Arial" panose="020B0604020202020204" pitchFamily="34" charset="0"/>
              <a:ea typeface="宋体" panose="02010600030101010101" pitchFamily="2" charset="-122"/>
            </a:endParaRPr>
          </a:p>
        </p:txBody>
      </p:sp>
      <p:sp>
        <p:nvSpPr>
          <p:cNvPr id="6" name="灯片编号占位符 5"/>
          <p:cNvSpPr>
            <a:spLocks noGrp="1"/>
          </p:cNvSpPr>
          <p:nvPr>
            <p:ph type="sldNum" sz="quarter" idx="12"/>
          </p:nvPr>
        </p:nvSpPr>
        <p:spPr>
          <a:xfrm>
            <a:off x="6457950" y="4768096"/>
            <a:ext cx="2057400" cy="273892"/>
          </a:xfrm>
          <a:prstGeom prst="rect">
            <a:avLst/>
          </a:prstGeom>
        </p:spPr>
        <p:txBody>
          <a:bodyPr/>
          <a:lstStyle/>
          <a:p>
            <a:pPr lvl="0"/>
            <a:fld id="{9A0DB2DC-4C9A-4742-B13C-FB6460FD3503}" type="slidenum">
              <a:rPr lang="zh-CN" altLang="en-US" dirty="0">
                <a:latin typeface="Arial" panose="020B0604020202020204" pitchFamily="34" charset="0"/>
                <a:ea typeface="宋体" panose="02010600030101010101" pitchFamily="2" charset="-122"/>
              </a:rPr>
              <a:t>‹#›</a:t>
            </a:fld>
            <a:endParaRPr lang="zh-CN" altLang="en-US" dirty="0">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123253130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a:xfrm>
            <a:off x="628650" y="4768096"/>
            <a:ext cx="2057400" cy="273892"/>
          </a:xfrm>
          <a:prstGeom prst="rect">
            <a:avLst/>
          </a:prstGeom>
        </p:spPr>
        <p:txBody>
          <a:bodyPr/>
          <a:lstStyle/>
          <a:p>
            <a:fld id="{760FBDFE-C587-4B4C-A407-44438C67B59E}" type="datetimeFigureOut">
              <a:rPr lang="zh-CN" altLang="en-US" smtClean="0"/>
              <a:t>2019/11/11</a:t>
            </a:fld>
            <a:endParaRPr lang="zh-CN" altLang="en-US"/>
          </a:p>
        </p:txBody>
      </p:sp>
      <p:sp>
        <p:nvSpPr>
          <p:cNvPr id="4" name="页脚占位符 3"/>
          <p:cNvSpPr>
            <a:spLocks noGrp="1"/>
          </p:cNvSpPr>
          <p:nvPr>
            <p:ph type="ftr" sz="quarter" idx="11"/>
          </p:nvPr>
        </p:nvSpPr>
        <p:spPr>
          <a:xfrm>
            <a:off x="3028950" y="4768096"/>
            <a:ext cx="3086100" cy="273892"/>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6457950" y="4768096"/>
            <a:ext cx="2057400" cy="273892"/>
          </a:xfrm>
          <a:prstGeom prst="rect">
            <a:avLst/>
          </a:prstGeom>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nvPr>
        </p:nvSpPr>
        <p:spPr>
          <a:xfrm>
            <a:off x="628650" y="413730"/>
            <a:ext cx="7886700" cy="4169958"/>
          </a:xfrm>
          <a:prstGeom prst="rect">
            <a:avLst/>
          </a:prstGeo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4" name="KSO_TEMPLATE" hidden="1"/>
          <p:cNvSpPr/>
          <p:nvPr userDrawn="1">
            <p:custDataLst>
              <p:tags r:id="rId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00">
              <a:solidFill>
                <a:prstClr val="white"/>
              </a:solidFill>
            </a:endParaRPr>
          </a:p>
        </p:txBody>
      </p:sp>
    </p:spTree>
    <p:extLst>
      <p:ext uri="{BB962C8B-B14F-4D97-AF65-F5344CB8AC3E}">
        <p14:creationId xmlns:p14="http://schemas.microsoft.com/office/powerpoint/2010/main" val="1192863187"/>
      </p:ext>
    </p:extLst>
  </p:cSld>
  <p:clrMapOvr>
    <a:masterClrMapping/>
  </p:clrMapOvr>
  <p:transition spd="slow" advTm="0">
    <p:fade/>
  </p:transition>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4" name="KSO_TEMPLATE" hidden="1"/>
          <p:cNvSpPr/>
          <p:nvPr userDrawn="1">
            <p:custDataLst>
              <p:tags r:id="rId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00">
              <a:solidFill>
                <a:prstClr val="white"/>
              </a:solidFill>
            </a:endParaRPr>
          </a:p>
        </p:txBody>
      </p:sp>
      <p:sp>
        <p:nvSpPr>
          <p:cNvPr id="5" name="日期占位符 1"/>
          <p:cNvSpPr>
            <a:spLocks noGrp="1"/>
          </p:cNvSpPr>
          <p:nvPr>
            <p:ph type="dt" sz="half" idx="10"/>
          </p:nvPr>
        </p:nvSpPr>
        <p:spPr>
          <a:xfrm>
            <a:off x="838200" y="6357859"/>
            <a:ext cx="2743200" cy="364395"/>
          </a:xfrm>
        </p:spPr>
        <p:txBody>
          <a:bodyPr/>
          <a:lstStyle>
            <a:lvl1pPr>
              <a:spcBef>
                <a:spcPts val="0"/>
              </a:spcBef>
              <a:spcAft>
                <a:spcPts val="0"/>
              </a:spcAft>
              <a:defRPr noProof="1">
                <a:latin typeface="Arial" panose="020B0604020202020204" pitchFamily="34" charset="0"/>
                <a:ea typeface="宋体" panose="02010600030101010101" pitchFamily="2" charset="-122"/>
              </a:defRPr>
            </a:lvl1pPr>
          </a:lstStyle>
          <a:p>
            <a:pPr defTabSz="685800">
              <a:defRPr/>
            </a:pPr>
            <a:fld id="{DE992C8C-F093-4FD8-8873-42F5D5B5915D}" type="datetimeFigureOut">
              <a:rPr lang="zh-CN" altLang="en-US" sz="1350">
                <a:solidFill>
                  <a:prstClr val="black"/>
                </a:solidFill>
              </a:rPr>
              <a:pPr defTabSz="685800">
                <a:defRPr/>
              </a:pPr>
              <a:t>2019/11/11</a:t>
            </a:fld>
            <a:endParaRPr lang="zh-CN" altLang="en-US" sz="1350">
              <a:solidFill>
                <a:prstClr val="black"/>
              </a:solidFill>
              <a:latin typeface=""/>
              <a:ea typeface="+mn-ea"/>
            </a:endParaRPr>
          </a:p>
        </p:txBody>
      </p:sp>
      <p:sp>
        <p:nvSpPr>
          <p:cNvPr id="6" name="页脚占位符 2"/>
          <p:cNvSpPr>
            <a:spLocks noGrp="1"/>
          </p:cNvSpPr>
          <p:nvPr>
            <p:ph type="ftr" sz="quarter" idx="11"/>
          </p:nvPr>
        </p:nvSpPr>
        <p:spPr>
          <a:xfrm>
            <a:off x="4038600" y="6357859"/>
            <a:ext cx="4114800" cy="364395"/>
          </a:xfrm>
        </p:spPr>
        <p:txBody>
          <a:bodyPr/>
          <a:lstStyle>
            <a:lvl1pPr>
              <a:spcBef>
                <a:spcPts val="0"/>
              </a:spcBef>
              <a:spcAft>
                <a:spcPts val="0"/>
              </a:spcAft>
              <a:defRPr noProof="1">
                <a:latin typeface="+mn-lt"/>
                <a:ea typeface="+mn-ea"/>
              </a:defRPr>
            </a:lvl1pPr>
          </a:lstStyle>
          <a:p>
            <a:pPr defTabSz="685800">
              <a:defRPr/>
            </a:pPr>
            <a:endParaRPr lang="zh-CN" altLang="en-US" sz="1350">
              <a:solidFill>
                <a:prstClr val="black"/>
              </a:solidFill>
            </a:endParaRPr>
          </a:p>
        </p:txBody>
      </p:sp>
      <p:sp>
        <p:nvSpPr>
          <p:cNvPr id="7" name="灯片编号占位符 3"/>
          <p:cNvSpPr>
            <a:spLocks noGrp="1"/>
          </p:cNvSpPr>
          <p:nvPr>
            <p:ph type="sldNum" sz="quarter" idx="12"/>
          </p:nvPr>
        </p:nvSpPr>
        <p:spPr>
          <a:xfrm>
            <a:off x="8610600" y="6357859"/>
            <a:ext cx="2743200" cy="364395"/>
          </a:xfrm>
        </p:spPr>
        <p:txBody>
          <a:bodyPr/>
          <a:lstStyle>
            <a:lvl1pPr>
              <a:spcBef>
                <a:spcPts val="0"/>
              </a:spcBef>
              <a:spcAft>
                <a:spcPts val="0"/>
              </a:spcAft>
              <a:defRPr noProof="1">
                <a:latin typeface="Arial" panose="020B0604020202020204" pitchFamily="34" charset="0"/>
                <a:ea typeface="宋体" panose="02010600030101010101" pitchFamily="2" charset="-122"/>
              </a:defRPr>
            </a:lvl1pPr>
          </a:lstStyle>
          <a:p>
            <a:pPr defTabSz="685800">
              <a:defRPr/>
            </a:pPr>
            <a:fld id="{BBC06761-3C82-4EBB-ABA8-C6146A0EBDEA}" type="slidenum">
              <a:rPr lang="zh-CN" altLang="en-US" sz="1350">
                <a:solidFill>
                  <a:prstClr val="black"/>
                </a:solidFill>
              </a:rPr>
              <a:pPr defTabSz="685800">
                <a:defRPr/>
              </a:pPr>
              <a:t>‹#›</a:t>
            </a:fld>
            <a:endParaRPr lang="zh-CN" altLang="en-US" sz="1350">
              <a:solidFill>
                <a:prstClr val="black"/>
              </a:solidFill>
              <a:latin typeface=""/>
              <a:ea typeface="+mn-ea"/>
            </a:endParaRPr>
          </a:p>
        </p:txBody>
      </p:sp>
    </p:spTree>
    <p:extLst>
      <p:ext uri="{BB962C8B-B14F-4D97-AF65-F5344CB8AC3E}">
        <p14:creationId xmlns:p14="http://schemas.microsoft.com/office/powerpoint/2010/main" val="4138649256"/>
      </p:ext>
    </p:extLst>
  </p:cSld>
  <p:clrMapOvr>
    <a:masterClrMapping/>
  </p:clrMapOvr>
  <p:transition spd="slow">
    <p:random/>
  </p:transition>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KSO_TEMPLATE" hidden="1"/>
          <p:cNvSpPr/>
          <p:nvPr userDrawn="1">
            <p:custDataLst>
              <p:tags r:id="rId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00">
              <a:solidFill>
                <a:prstClr val="white"/>
              </a:solidFill>
            </a:endParaRPr>
          </a:p>
        </p:txBody>
      </p:sp>
    </p:spTree>
    <p:extLst>
      <p:ext uri="{BB962C8B-B14F-4D97-AF65-F5344CB8AC3E}">
        <p14:creationId xmlns:p14="http://schemas.microsoft.com/office/powerpoint/2010/main" val="873906848"/>
      </p:ext>
    </p:extLst>
  </p:cSld>
  <p:clrMapOvr>
    <a:masterClrMapping/>
  </p:clrMapOvr>
  <p:transition spd="slow">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334409532"/>
      </p:ext>
    </p:extLst>
  </p:cSld>
  <p:clrMapOvr>
    <a:masterClrMapping/>
  </p:clrMapOvr>
  <p:transition spd="slow">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标题和表格">
    <p:spTree>
      <p:nvGrpSpPr>
        <p:cNvPr id="1" name=""/>
        <p:cNvGrpSpPr/>
        <p:nvPr/>
      </p:nvGrpSpPr>
      <p:grpSpPr>
        <a:xfrm>
          <a:off x="0" y="0"/>
          <a:ext cx="0" cy="0"/>
          <a:chOff x="0" y="0"/>
          <a:chExt cx="0" cy="0"/>
        </a:xfrm>
      </p:grpSpPr>
    </p:spTree>
    <p:extLst>
      <p:ext uri="{BB962C8B-B14F-4D97-AF65-F5344CB8AC3E}">
        <p14:creationId xmlns:p14="http://schemas.microsoft.com/office/powerpoint/2010/main" val="610502939"/>
      </p:ext>
    </p:extLst>
  </p:cSld>
  <p:clrMapOvr>
    <a:masterClrMapping/>
  </p:clrMapOvr>
  <p:transition spd="slow">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内页">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92296804"/>
      </p:ext>
    </p:extLst>
  </p:cSld>
  <p:clrMapOvr>
    <a:masterClrMapping/>
  </p:clrMapOvr>
  <p:transition spd="slow">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4" name="KSO_TEMPLATE" hidden="1"/>
          <p:cNvSpPr/>
          <p:nvPr userDrawn="1">
            <p:custDataLst>
              <p:tags r:id="rId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00">
              <a:solidFill>
                <a:prstClr val="white"/>
              </a:solidFill>
            </a:endParaRPr>
          </a:p>
        </p:txBody>
      </p:sp>
      <p:sp>
        <p:nvSpPr>
          <p:cNvPr id="5" name="日期占位符 1"/>
          <p:cNvSpPr>
            <a:spLocks noGrp="1"/>
          </p:cNvSpPr>
          <p:nvPr>
            <p:ph type="dt" sz="half" idx="10"/>
          </p:nvPr>
        </p:nvSpPr>
        <p:spPr>
          <a:xfrm>
            <a:off x="838200" y="6357859"/>
            <a:ext cx="2743200" cy="364395"/>
          </a:xfrm>
        </p:spPr>
        <p:txBody>
          <a:bodyPr/>
          <a:lstStyle>
            <a:lvl1pPr>
              <a:spcBef>
                <a:spcPts val="0"/>
              </a:spcBef>
              <a:spcAft>
                <a:spcPts val="0"/>
              </a:spcAft>
              <a:defRPr noProof="1">
                <a:latin typeface="Arial" panose="020B0604020202020204" pitchFamily="34" charset="0"/>
                <a:ea typeface="宋体" panose="02010600030101010101" pitchFamily="2" charset="-122"/>
              </a:defRPr>
            </a:lvl1pPr>
          </a:lstStyle>
          <a:p>
            <a:pPr defTabSz="685800">
              <a:defRPr/>
            </a:pPr>
            <a:fld id="{DE992C8C-F093-4FD8-8873-42F5D5B5915D}" type="datetimeFigureOut">
              <a:rPr lang="zh-CN" altLang="en-US" sz="1350">
                <a:solidFill>
                  <a:prstClr val="black"/>
                </a:solidFill>
              </a:rPr>
              <a:pPr defTabSz="685800">
                <a:defRPr/>
              </a:pPr>
              <a:t>2019/11/11</a:t>
            </a:fld>
            <a:endParaRPr lang="zh-CN" altLang="en-US" sz="1350">
              <a:solidFill>
                <a:prstClr val="black"/>
              </a:solidFill>
              <a:latin typeface=""/>
              <a:ea typeface="+mn-ea"/>
            </a:endParaRPr>
          </a:p>
        </p:txBody>
      </p:sp>
      <p:sp>
        <p:nvSpPr>
          <p:cNvPr id="6" name="页脚占位符 2"/>
          <p:cNvSpPr>
            <a:spLocks noGrp="1"/>
          </p:cNvSpPr>
          <p:nvPr>
            <p:ph type="ftr" sz="quarter" idx="11"/>
          </p:nvPr>
        </p:nvSpPr>
        <p:spPr>
          <a:xfrm>
            <a:off x="4038600" y="6357859"/>
            <a:ext cx="4114800" cy="364395"/>
          </a:xfrm>
        </p:spPr>
        <p:txBody>
          <a:bodyPr/>
          <a:lstStyle>
            <a:lvl1pPr>
              <a:spcBef>
                <a:spcPts val="0"/>
              </a:spcBef>
              <a:spcAft>
                <a:spcPts val="0"/>
              </a:spcAft>
              <a:defRPr noProof="1">
                <a:latin typeface="+mn-lt"/>
                <a:ea typeface="+mn-ea"/>
              </a:defRPr>
            </a:lvl1pPr>
          </a:lstStyle>
          <a:p>
            <a:pPr defTabSz="685800">
              <a:defRPr/>
            </a:pPr>
            <a:endParaRPr lang="zh-CN" altLang="en-US" sz="1350">
              <a:solidFill>
                <a:prstClr val="black"/>
              </a:solidFill>
            </a:endParaRPr>
          </a:p>
        </p:txBody>
      </p:sp>
      <p:sp>
        <p:nvSpPr>
          <p:cNvPr id="7" name="灯片编号占位符 3"/>
          <p:cNvSpPr>
            <a:spLocks noGrp="1"/>
          </p:cNvSpPr>
          <p:nvPr>
            <p:ph type="sldNum" sz="quarter" idx="12"/>
          </p:nvPr>
        </p:nvSpPr>
        <p:spPr>
          <a:xfrm>
            <a:off x="8610600" y="6357859"/>
            <a:ext cx="2743200" cy="364395"/>
          </a:xfrm>
        </p:spPr>
        <p:txBody>
          <a:bodyPr/>
          <a:lstStyle>
            <a:lvl1pPr>
              <a:spcBef>
                <a:spcPts val="0"/>
              </a:spcBef>
              <a:spcAft>
                <a:spcPts val="0"/>
              </a:spcAft>
              <a:defRPr noProof="1">
                <a:latin typeface="Arial" panose="020B0604020202020204" pitchFamily="34" charset="0"/>
                <a:ea typeface="宋体" panose="02010600030101010101" pitchFamily="2" charset="-122"/>
              </a:defRPr>
            </a:lvl1pPr>
          </a:lstStyle>
          <a:p>
            <a:pPr defTabSz="685800">
              <a:defRPr/>
            </a:pPr>
            <a:fld id="{BBC06761-3C82-4EBB-ABA8-C6146A0EBDEA}" type="slidenum">
              <a:rPr lang="zh-CN" altLang="en-US" sz="1350">
                <a:solidFill>
                  <a:prstClr val="black"/>
                </a:solidFill>
              </a:rPr>
              <a:pPr defTabSz="685800">
                <a:defRPr/>
              </a:pPr>
              <a:t>‹#›</a:t>
            </a:fld>
            <a:endParaRPr lang="zh-CN" altLang="en-US" sz="1350">
              <a:solidFill>
                <a:prstClr val="black"/>
              </a:solidFill>
              <a:latin typeface=""/>
              <a:ea typeface="+mn-ea"/>
            </a:endParaRPr>
          </a:p>
        </p:txBody>
      </p:sp>
      <p:sp>
        <p:nvSpPr>
          <p:cNvPr id="8" name="文本框 18"/>
          <p:cNvSpPr txBox="1"/>
          <p:nvPr userDrawn="1"/>
        </p:nvSpPr>
        <p:spPr>
          <a:xfrm>
            <a:off x="484292" y="-52454"/>
            <a:ext cx="1473480" cy="477054"/>
          </a:xfrm>
          <a:prstGeom prst="rect">
            <a:avLst/>
          </a:prstGeom>
          <a:noFill/>
          <a:ln w="9525">
            <a:noFill/>
          </a:ln>
        </p:spPr>
        <p:txBody>
          <a:bodyPr wrap="none" anchor="t">
            <a:spAutoFit/>
          </a:bodyPr>
          <a:lstStyle/>
          <a:p>
            <a:pPr eaLnBrk="0" fontAlgn="base" hangingPunct="0">
              <a:spcBef>
                <a:spcPct val="0"/>
              </a:spcBef>
              <a:spcAft>
                <a:spcPct val="0"/>
              </a:spcAft>
              <a:defRPr/>
            </a:pPr>
            <a:r>
              <a:rPr lang="zh-CN" altLang="en-US" sz="2500" b="1" dirty="0">
                <a:solidFill>
                  <a:prstClr val="black"/>
                </a:solidFill>
                <a:latin typeface="宋体" panose="02010600030101010101" pitchFamily="2" charset="-122"/>
                <a:ea typeface="宋体" panose="02010600030101010101" pitchFamily="2" charset="-122"/>
              </a:rPr>
              <a:t>素养目标</a:t>
            </a:r>
          </a:p>
        </p:txBody>
      </p:sp>
    </p:spTree>
    <p:extLst>
      <p:ext uri="{BB962C8B-B14F-4D97-AF65-F5344CB8AC3E}">
        <p14:creationId xmlns:p14="http://schemas.microsoft.com/office/powerpoint/2010/main" val="100314918"/>
      </p:ext>
    </p:extLst>
  </p:cSld>
  <p:clrMapOvr>
    <a:masterClrMapping/>
  </p:clrMapOvr>
  <p:transition spd="slow">
    <p:random/>
  </p:transition>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内页">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3088077"/>
      </p:ext>
    </p:extLst>
  </p:cSld>
  <p:clrMapOvr>
    <a:masterClrMapping/>
  </p:clrMapOvr>
  <p:transition spd="slow">
    <p:rand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74413818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30652063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extLst>
      <p:ext uri="{BB962C8B-B14F-4D97-AF65-F5344CB8AC3E}">
        <p14:creationId xmlns:p14="http://schemas.microsoft.com/office/powerpoint/2010/main" val="262475154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Tree>
    <p:extLst>
      <p:ext uri="{BB962C8B-B14F-4D97-AF65-F5344CB8AC3E}">
        <p14:creationId xmlns:p14="http://schemas.microsoft.com/office/powerpoint/2010/main" val="15085782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KSO_TEMPLATE" hidden="1"/>
          <p:cNvSpPr/>
          <p:nvPr userDrawn="1">
            <p:custDataLst>
              <p:tags r:id="rId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00">
              <a:solidFill>
                <a:prstClr val="white"/>
              </a:solidFill>
            </a:endParaRPr>
          </a:p>
        </p:txBody>
      </p:sp>
      <p:sp>
        <p:nvSpPr>
          <p:cNvPr id="3" name="文本框 18"/>
          <p:cNvSpPr txBox="1"/>
          <p:nvPr userDrawn="1"/>
        </p:nvSpPr>
        <p:spPr>
          <a:xfrm>
            <a:off x="484292" y="-44503"/>
            <a:ext cx="1473480" cy="477054"/>
          </a:xfrm>
          <a:prstGeom prst="rect">
            <a:avLst/>
          </a:prstGeom>
          <a:noFill/>
          <a:ln w="9525">
            <a:noFill/>
          </a:ln>
        </p:spPr>
        <p:txBody>
          <a:bodyPr wrap="none" anchor="t">
            <a:spAutoFit/>
          </a:bodyPr>
          <a:lstStyle/>
          <a:p>
            <a:pPr eaLnBrk="0" fontAlgn="base" hangingPunct="0">
              <a:spcBef>
                <a:spcPct val="0"/>
              </a:spcBef>
              <a:spcAft>
                <a:spcPct val="0"/>
              </a:spcAft>
              <a:defRPr/>
            </a:pPr>
            <a:r>
              <a:rPr lang="zh-CN" altLang="en-US" sz="2500" b="1" dirty="0">
                <a:solidFill>
                  <a:prstClr val="black"/>
                </a:solidFill>
                <a:latin typeface="宋体" panose="02010600030101010101" pitchFamily="2" charset="-122"/>
                <a:ea typeface="宋体" panose="02010600030101010101" pitchFamily="2" charset="-122"/>
              </a:rPr>
              <a:t>探究新知</a:t>
            </a:r>
          </a:p>
        </p:txBody>
      </p:sp>
    </p:spTree>
    <p:extLst>
      <p:ext uri="{BB962C8B-B14F-4D97-AF65-F5344CB8AC3E}">
        <p14:creationId xmlns:p14="http://schemas.microsoft.com/office/powerpoint/2010/main" val="4039627425"/>
      </p:ext>
    </p:extLst>
  </p:cSld>
  <p:clrMapOvr>
    <a:masterClrMapping/>
  </p:clrMapOvr>
  <p:transition spd="slow">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文本框 18"/>
          <p:cNvSpPr txBox="1"/>
          <p:nvPr userDrawn="1"/>
        </p:nvSpPr>
        <p:spPr>
          <a:xfrm>
            <a:off x="484292" y="-52454"/>
            <a:ext cx="1473480" cy="477054"/>
          </a:xfrm>
          <a:prstGeom prst="rect">
            <a:avLst/>
          </a:prstGeom>
          <a:noFill/>
          <a:ln w="9525">
            <a:noFill/>
          </a:ln>
        </p:spPr>
        <p:txBody>
          <a:bodyPr wrap="none" anchor="t">
            <a:spAutoFit/>
          </a:bodyPr>
          <a:lstStyle/>
          <a:p>
            <a:pPr eaLnBrk="0" fontAlgn="base" hangingPunct="0">
              <a:spcBef>
                <a:spcPct val="0"/>
              </a:spcBef>
              <a:spcAft>
                <a:spcPct val="0"/>
              </a:spcAft>
              <a:defRPr/>
            </a:pPr>
            <a:r>
              <a:rPr lang="zh-CN" altLang="en-US" sz="2500" b="1" dirty="0">
                <a:solidFill>
                  <a:prstClr val="black"/>
                </a:solidFill>
                <a:latin typeface="宋体" panose="02010600030101010101" pitchFamily="2" charset="-122"/>
                <a:ea typeface="宋体" panose="02010600030101010101" pitchFamily="2" charset="-122"/>
              </a:rPr>
              <a:t>巩固练习</a:t>
            </a:r>
          </a:p>
        </p:txBody>
      </p:sp>
    </p:spTree>
    <p:extLst>
      <p:ext uri="{BB962C8B-B14F-4D97-AF65-F5344CB8AC3E}">
        <p14:creationId xmlns:p14="http://schemas.microsoft.com/office/powerpoint/2010/main" val="2870335938"/>
      </p:ext>
    </p:extLst>
  </p:cSld>
  <p:clrMapOvr>
    <a:masterClrMapping/>
  </p:clrMapOvr>
  <p:transition spd="slow">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标题和表格">
    <p:spTree>
      <p:nvGrpSpPr>
        <p:cNvPr id="1" name=""/>
        <p:cNvGrpSpPr/>
        <p:nvPr/>
      </p:nvGrpSpPr>
      <p:grpSpPr>
        <a:xfrm>
          <a:off x="0" y="0"/>
          <a:ext cx="0" cy="0"/>
          <a:chOff x="0" y="0"/>
          <a:chExt cx="0" cy="0"/>
        </a:xfrm>
      </p:grpSpPr>
      <p:sp>
        <p:nvSpPr>
          <p:cNvPr id="7" name="文本框 18"/>
          <p:cNvSpPr txBox="1"/>
          <p:nvPr userDrawn="1"/>
        </p:nvSpPr>
        <p:spPr>
          <a:xfrm>
            <a:off x="484292" y="-44503"/>
            <a:ext cx="1473480" cy="477054"/>
          </a:xfrm>
          <a:prstGeom prst="rect">
            <a:avLst/>
          </a:prstGeom>
          <a:noFill/>
          <a:ln w="9525">
            <a:noFill/>
          </a:ln>
        </p:spPr>
        <p:txBody>
          <a:bodyPr wrap="none" anchor="t">
            <a:spAutoFit/>
          </a:bodyPr>
          <a:lstStyle/>
          <a:p>
            <a:pPr eaLnBrk="0" fontAlgn="base" hangingPunct="0">
              <a:spcBef>
                <a:spcPct val="0"/>
              </a:spcBef>
              <a:spcAft>
                <a:spcPct val="0"/>
              </a:spcAft>
              <a:defRPr/>
            </a:pPr>
            <a:r>
              <a:rPr lang="zh-CN" altLang="en-US" sz="2500" b="1" dirty="0">
                <a:solidFill>
                  <a:prstClr val="black"/>
                </a:solidFill>
                <a:latin typeface="宋体" panose="02010600030101010101" pitchFamily="2" charset="-122"/>
                <a:ea typeface="宋体" panose="02010600030101010101" pitchFamily="2" charset="-122"/>
              </a:rPr>
              <a:t>课堂检测</a:t>
            </a:r>
          </a:p>
        </p:txBody>
      </p:sp>
    </p:spTree>
    <p:extLst>
      <p:ext uri="{BB962C8B-B14F-4D97-AF65-F5344CB8AC3E}">
        <p14:creationId xmlns:p14="http://schemas.microsoft.com/office/powerpoint/2010/main" val="718291233"/>
      </p:ext>
    </p:extLst>
  </p:cSld>
  <p:clrMapOvr>
    <a:masterClrMapping/>
  </p:clrMapOvr>
  <p:transition spd="slow">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内页">
    <p:bg>
      <p:bgPr>
        <a:solidFill>
          <a:schemeClr val="bg1"/>
        </a:solidFill>
        <a:effectLst/>
      </p:bgPr>
    </p:bg>
    <p:spTree>
      <p:nvGrpSpPr>
        <p:cNvPr id="1" name=""/>
        <p:cNvGrpSpPr/>
        <p:nvPr/>
      </p:nvGrpSpPr>
      <p:grpSpPr>
        <a:xfrm>
          <a:off x="0" y="0"/>
          <a:ext cx="0" cy="0"/>
          <a:chOff x="0" y="0"/>
          <a:chExt cx="0" cy="0"/>
        </a:xfrm>
      </p:grpSpPr>
      <p:sp>
        <p:nvSpPr>
          <p:cNvPr id="5" name="文本框 18"/>
          <p:cNvSpPr txBox="1"/>
          <p:nvPr userDrawn="1"/>
        </p:nvSpPr>
        <p:spPr>
          <a:xfrm>
            <a:off x="484292" y="-12699"/>
            <a:ext cx="1473480" cy="477054"/>
          </a:xfrm>
          <a:prstGeom prst="rect">
            <a:avLst/>
          </a:prstGeom>
          <a:noFill/>
          <a:ln w="9525">
            <a:noFill/>
          </a:ln>
        </p:spPr>
        <p:txBody>
          <a:bodyPr wrap="none" anchor="t">
            <a:spAutoFit/>
          </a:bodyPr>
          <a:lstStyle/>
          <a:p>
            <a:pPr eaLnBrk="0" fontAlgn="base" hangingPunct="0">
              <a:spcBef>
                <a:spcPct val="0"/>
              </a:spcBef>
              <a:spcAft>
                <a:spcPct val="0"/>
              </a:spcAft>
              <a:defRPr/>
            </a:pPr>
            <a:r>
              <a:rPr lang="zh-CN" altLang="en-US" sz="2500" b="1" dirty="0">
                <a:solidFill>
                  <a:prstClr val="black"/>
                </a:solidFill>
                <a:latin typeface="Segoe Print" panose="02000600000000000000" charset="0"/>
                <a:ea typeface="Segoe Print" panose="02000600000000000000" charset="0"/>
              </a:rPr>
              <a:t>课堂小结</a:t>
            </a:r>
          </a:p>
        </p:txBody>
      </p:sp>
    </p:spTree>
    <p:extLst>
      <p:ext uri="{BB962C8B-B14F-4D97-AF65-F5344CB8AC3E}">
        <p14:creationId xmlns:p14="http://schemas.microsoft.com/office/powerpoint/2010/main" val="3522284970"/>
      </p:ext>
    </p:extLst>
  </p:cSld>
  <p:clrMapOvr>
    <a:masterClrMapping/>
  </p:clrMapOvr>
  <p:transition spd="slow">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内页">
    <p:bg>
      <p:bgPr>
        <a:solidFill>
          <a:schemeClr val="bg1"/>
        </a:solidFill>
        <a:effectLst/>
      </p:bgPr>
    </p:bg>
    <p:spTree>
      <p:nvGrpSpPr>
        <p:cNvPr id="1" name=""/>
        <p:cNvGrpSpPr/>
        <p:nvPr/>
      </p:nvGrpSpPr>
      <p:grpSpPr>
        <a:xfrm>
          <a:off x="0" y="0"/>
          <a:ext cx="0" cy="0"/>
          <a:chOff x="0" y="0"/>
          <a:chExt cx="0" cy="0"/>
        </a:xfrm>
      </p:grpSpPr>
      <p:sp>
        <p:nvSpPr>
          <p:cNvPr id="5" name="文本框 18"/>
          <p:cNvSpPr txBox="1"/>
          <p:nvPr userDrawn="1"/>
        </p:nvSpPr>
        <p:spPr>
          <a:xfrm>
            <a:off x="484292" y="-12699"/>
            <a:ext cx="1473480" cy="477054"/>
          </a:xfrm>
          <a:prstGeom prst="rect">
            <a:avLst/>
          </a:prstGeom>
          <a:noFill/>
          <a:ln w="9525">
            <a:noFill/>
          </a:ln>
        </p:spPr>
        <p:txBody>
          <a:bodyPr wrap="none" anchor="t">
            <a:spAutoFit/>
          </a:bodyPr>
          <a:lstStyle/>
          <a:p>
            <a:pPr eaLnBrk="0" fontAlgn="base" hangingPunct="0">
              <a:spcBef>
                <a:spcPct val="0"/>
              </a:spcBef>
              <a:spcAft>
                <a:spcPct val="0"/>
              </a:spcAft>
              <a:defRPr/>
            </a:pPr>
            <a:r>
              <a:rPr lang="zh-CN" altLang="en-US" sz="2500" b="1" dirty="0">
                <a:solidFill>
                  <a:prstClr val="black"/>
                </a:solidFill>
                <a:latin typeface="Segoe Print" panose="02000600000000000000" charset="0"/>
                <a:ea typeface="Segoe Print" panose="02000600000000000000" charset="0"/>
              </a:rPr>
              <a:t>课后作业</a:t>
            </a:r>
          </a:p>
        </p:txBody>
      </p:sp>
    </p:spTree>
    <p:extLst>
      <p:ext uri="{BB962C8B-B14F-4D97-AF65-F5344CB8AC3E}">
        <p14:creationId xmlns:p14="http://schemas.microsoft.com/office/powerpoint/2010/main" val="594374217"/>
      </p:ext>
    </p:extLst>
  </p:cSld>
  <p:clrMapOvr>
    <a:masterClrMapping/>
  </p:clrMapOvr>
  <p:transition spd="slow">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6225993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2354767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image" Target="../media/image2.png"/><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image" Target="../media/image1.png"/><Relationship Id="rId5" Type="http://schemas.openxmlformats.org/officeDocument/2006/relationships/slideLayout" Target="../slideLayouts/slideLayout18.xml"/><Relationship Id="rId10" Type="http://schemas.openxmlformats.org/officeDocument/2006/relationships/theme" Target="../theme/theme2.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7" name="图片 3"/>
          <p:cNvPicPr>
            <a:picLocks noChangeAspect="1"/>
          </p:cNvPicPr>
          <p:nvPr/>
        </p:nvPicPr>
        <p:blipFill>
          <a:blip r:embed="rId15"/>
          <a:srcRect/>
          <a:stretch>
            <a:fillRect/>
          </a:stretch>
        </p:blipFill>
        <p:spPr bwMode="auto">
          <a:xfrm>
            <a:off x="8009970" y="44337"/>
            <a:ext cx="1080008" cy="425618"/>
          </a:xfrm>
          <a:prstGeom prst="rect">
            <a:avLst/>
          </a:prstGeom>
          <a:noFill/>
          <a:ln w="9525">
            <a:noFill/>
            <a:miter lim="800000"/>
            <a:headEnd/>
            <a:tailEnd/>
          </a:ln>
        </p:spPr>
      </p:pic>
      <p:cxnSp>
        <p:nvCxnSpPr>
          <p:cNvPr id="5" name="直线连接符 10"/>
          <p:cNvCxnSpPr/>
          <p:nvPr/>
        </p:nvCxnSpPr>
        <p:spPr>
          <a:xfrm>
            <a:off x="1588" y="407062"/>
            <a:ext cx="200660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6" name="Freeform 74"/>
          <p:cNvSpPr>
            <a:spLocks noChangeAspect="1" noEditPoints="1"/>
          </p:cNvSpPr>
          <p:nvPr/>
        </p:nvSpPr>
        <p:spPr bwMode="auto">
          <a:xfrm>
            <a:off x="96041" y="55536"/>
            <a:ext cx="360363" cy="319088"/>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a:defRPr/>
            </a:pPr>
            <a:endParaRPr lang="en-US" dirty="0">
              <a:solidFill>
                <a:srgbClr val="000000"/>
              </a:solidFill>
              <a:latin typeface="黑体" panose="02010609060101010101" pitchFamily="49" charset="-122"/>
              <a:ea typeface="黑体" panose="02010609060101010101" pitchFamily="49" charset="-122"/>
            </a:endParaRPr>
          </a:p>
        </p:txBody>
      </p:sp>
      <p:sp>
        <p:nvSpPr>
          <p:cNvPr id="7" name="文本框 1"/>
          <p:cNvSpPr txBox="1">
            <a:spLocks noChangeArrowheads="1"/>
          </p:cNvSpPr>
          <p:nvPr/>
        </p:nvSpPr>
        <p:spPr bwMode="auto">
          <a:xfrm>
            <a:off x="5641677" y="57091"/>
            <a:ext cx="251222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685800"/>
            <a:r>
              <a:rPr lang="en-US" altLang="zh-CN" sz="2000" b="1" dirty="0">
                <a:solidFill>
                  <a:srgbClr val="F07474">
                    <a:lumMod val="50000"/>
                  </a:srgbClr>
                </a:solidFill>
                <a:latin typeface="宋体" pitchFamily="2" charset="-122"/>
              </a:rPr>
              <a:t>10.2 </a:t>
            </a:r>
            <a:r>
              <a:rPr lang="zh-CN" altLang="en-US" sz="2000" b="1" dirty="0">
                <a:solidFill>
                  <a:srgbClr val="F07474">
                    <a:lumMod val="50000"/>
                  </a:srgbClr>
                </a:solidFill>
                <a:latin typeface="宋体" pitchFamily="2" charset="-122"/>
              </a:rPr>
              <a:t>阿基米德原理</a:t>
            </a:r>
            <a:r>
              <a:rPr lang="en-US" altLang="zh-CN" sz="2000" b="1" dirty="0">
                <a:solidFill>
                  <a:srgbClr val="F07474">
                    <a:lumMod val="50000"/>
                  </a:srgbClr>
                </a:solidFill>
                <a:latin typeface="宋体" pitchFamily="2" charset="-122"/>
                <a:ea typeface="宋体" pitchFamily="2" charset="-122"/>
              </a:rPr>
              <a:t>/</a:t>
            </a:r>
            <a:endParaRPr lang="zh-CN" altLang="en-US" sz="2000" b="1" dirty="0">
              <a:solidFill>
                <a:srgbClr val="F07474">
                  <a:lumMod val="50000"/>
                </a:srgbClr>
              </a:solidFill>
            </a:endParaRPr>
          </a:p>
        </p:txBody>
      </p:sp>
      <p:grpSp>
        <p:nvGrpSpPr>
          <p:cNvPr id="12" name="组合 11"/>
          <p:cNvGrpSpPr/>
          <p:nvPr/>
        </p:nvGrpSpPr>
        <p:grpSpPr>
          <a:xfrm>
            <a:off x="265282" y="4786685"/>
            <a:ext cx="8881099" cy="356815"/>
            <a:chOff x="265282" y="4786685"/>
            <a:chExt cx="8881099" cy="356815"/>
          </a:xfrm>
        </p:grpSpPr>
        <p:pic>
          <p:nvPicPr>
            <p:cNvPr id="13" name="Picture 2"/>
            <p:cNvPicPr>
              <a:picLocks noChangeAspect="1" noChangeArrowheads="1"/>
            </p:cNvPicPr>
            <p:nvPr userDrawn="1"/>
          </p:nvPicPr>
          <p:blipFill>
            <a:blip r:embed="rId16" cstate="print">
              <a:extLst>
                <a:ext uri="{28A0092B-C50C-407E-A947-70E740481C1C}">
                  <a14:useLocalDpi xmlns:a14="http://schemas.microsoft.com/office/drawing/2010/main" val="0"/>
                </a:ext>
              </a:extLst>
            </a:blip>
            <a:srcRect/>
            <a:stretch>
              <a:fillRect/>
            </a:stretch>
          </p:blipFill>
          <p:spPr bwMode="auto">
            <a:xfrm>
              <a:off x="8789566" y="4786685"/>
              <a:ext cx="356815" cy="356815"/>
            </a:xfrm>
            <a:prstGeom prst="rect">
              <a:avLst/>
            </a:prstGeom>
            <a:noFill/>
            <a:ln>
              <a:noFill/>
            </a:ln>
            <a:effectLst>
              <a:softEdge rad="3175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4" name="直接连接符 13"/>
            <p:cNvCxnSpPr/>
            <p:nvPr userDrawn="1"/>
          </p:nvCxnSpPr>
          <p:spPr>
            <a:xfrm>
              <a:off x="265282" y="5051419"/>
              <a:ext cx="8623906" cy="1"/>
            </a:xfrm>
            <a:prstGeom prst="line">
              <a:avLst/>
            </a:prstGeom>
            <a:noFill/>
            <a:ln w="28575" cap="flat" cmpd="sng" algn="ctr">
              <a:solidFill>
                <a:srgbClr val="FFC000">
                  <a:lumMod val="60000"/>
                  <a:lumOff val="40000"/>
                </a:srgbClr>
              </a:solidFill>
              <a:prstDash val="solid"/>
              <a:miter lim="800000"/>
              <a:headEnd type="triangle" w="med" len="med"/>
              <a:tailEnd type="none" w="med" len="med"/>
            </a:ln>
            <a:effectLst/>
          </p:spPr>
        </p:cxnSp>
        <p:cxnSp>
          <p:nvCxnSpPr>
            <p:cNvPr id="15" name="直接连接符 14"/>
            <p:cNvCxnSpPr/>
            <p:nvPr userDrawn="1"/>
          </p:nvCxnSpPr>
          <p:spPr>
            <a:xfrm flipH="1" flipV="1">
              <a:off x="265282" y="5011664"/>
              <a:ext cx="8592469" cy="0"/>
            </a:xfrm>
            <a:prstGeom prst="line">
              <a:avLst/>
            </a:prstGeom>
            <a:noFill/>
            <a:ln w="19050" cap="flat" cmpd="sng" algn="ctr">
              <a:solidFill>
                <a:srgbClr val="5B9BD5">
                  <a:lumMod val="75000"/>
                </a:srgbClr>
              </a:solidFill>
              <a:prstDash val="solid"/>
              <a:miter lim="800000"/>
              <a:headEnd type="none" w="med" len="med"/>
              <a:tailEnd type="triangle" w="med" len="med"/>
            </a:ln>
            <a:effectLst/>
          </p:spPr>
        </p:cxnSp>
      </p:grpSp>
    </p:spTree>
    <p:extLst>
      <p:ext uri="{BB962C8B-B14F-4D97-AF65-F5344CB8AC3E}">
        <p14:creationId xmlns:p14="http://schemas.microsoft.com/office/powerpoint/2010/main" val="263701715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86" r:id="rId13"/>
  </p:sldLayoutIdLst>
  <p:transition spd="slow">
    <p:random/>
  </p:transition>
  <p:hf sldNum="0" hdr="0" ftr="0" dt="0"/>
  <p:txStyles>
    <p:titleStyle>
      <a:lvl1pPr algn="ctr" rtl="0" eaLnBrk="0" fontAlgn="base" hangingPunct="0">
        <a:spcBef>
          <a:spcPct val="0"/>
        </a:spcBef>
        <a:spcAft>
          <a:spcPct val="0"/>
        </a:spcAft>
        <a:defRPr sz="3300" kern="1200">
          <a:solidFill>
            <a:schemeClr val="tx1"/>
          </a:solidFill>
          <a:latin typeface="Arial" panose="020B0604020202020204" pitchFamily="34" charset="0"/>
          <a:ea typeface="+mj-ea"/>
          <a:cs typeface="+mj-cs"/>
        </a:defRPr>
      </a:lvl1pPr>
      <a:lvl2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6pPr>
      <a:lvl7pPr marL="9144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7pPr>
      <a:lvl8pPr marL="13716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8pPr>
      <a:lvl9pPr marL="18288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9pPr>
    </p:titleStyle>
    <p:bodyStyle>
      <a:lvl1pPr marL="257175" indent="-257175" algn="l" rtl="0" eaLnBrk="0" fontAlgn="base" hangingPunct="0">
        <a:spcBef>
          <a:spcPct val="19000"/>
        </a:spcBef>
        <a:spcAft>
          <a:spcPct val="0"/>
        </a:spcAft>
        <a:buFont typeface="Arial" panose="020B0604020202020204" pitchFamily="34" charset="0"/>
        <a:buChar char="•"/>
        <a:defRPr sz="2400" kern="1200">
          <a:solidFill>
            <a:schemeClr val="tx1"/>
          </a:solidFill>
          <a:latin typeface="Arial" panose="020B0604020202020204" pitchFamily="34" charset="0"/>
          <a:ea typeface="+mn-ea"/>
          <a:cs typeface="+mn-cs"/>
        </a:defRPr>
      </a:lvl1pPr>
      <a:lvl2pPr marL="557530" indent="-214630" algn="l" rtl="0" eaLnBrk="0" fontAlgn="base" hangingPunct="0">
        <a:spcBef>
          <a:spcPct val="19000"/>
        </a:spcBef>
        <a:spcAft>
          <a:spcPct val="0"/>
        </a:spcAft>
        <a:buFont typeface="Arial" panose="020B0604020202020204" pitchFamily="34" charset="0"/>
        <a:buChar char="–"/>
        <a:defRPr sz="2100" kern="1200">
          <a:solidFill>
            <a:schemeClr val="tx1"/>
          </a:solidFill>
          <a:latin typeface="Arial" panose="020B0604020202020204" pitchFamily="34" charset="0"/>
          <a:ea typeface="+mn-ea"/>
          <a:cs typeface="+mn-cs"/>
        </a:defRPr>
      </a:lvl2pPr>
      <a:lvl3pPr marL="857250" indent="-171450" algn="l" rtl="0" eaLnBrk="0" fontAlgn="base" hangingPunct="0">
        <a:spcBef>
          <a:spcPct val="190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mn-cs"/>
        </a:defRPr>
      </a:lvl3pPr>
      <a:lvl4pPr marL="1200150" indent="-171450" algn="l" rtl="0" eaLnBrk="0" fontAlgn="base" hangingPunct="0">
        <a:spcBef>
          <a:spcPct val="19000"/>
        </a:spcBef>
        <a:spcAft>
          <a:spcPct val="0"/>
        </a:spcAft>
        <a:buFont typeface="Arial" panose="020B0604020202020204" pitchFamily="34" charset="0"/>
        <a:buChar char="–"/>
        <a:defRPr sz="1500" kern="1200">
          <a:solidFill>
            <a:schemeClr val="tx1"/>
          </a:solidFill>
          <a:latin typeface="Arial" panose="020B0604020202020204" pitchFamily="34" charset="0"/>
          <a:ea typeface="+mn-ea"/>
          <a:cs typeface="+mn-cs"/>
        </a:defRPr>
      </a:lvl4pPr>
      <a:lvl5pPr marL="1543050" indent="-171450" algn="l" rtl="0" eaLnBrk="0" fontAlgn="base" hangingPunct="0">
        <a:spcBef>
          <a:spcPct val="19000"/>
        </a:spcBef>
        <a:spcAft>
          <a:spcPct val="0"/>
        </a:spcAft>
        <a:buFont typeface="Arial" panose="020B0604020202020204" pitchFamily="34" charset="0"/>
        <a:buChar char="»"/>
        <a:defRPr sz="1500" kern="1200">
          <a:solidFill>
            <a:schemeClr val="tx1"/>
          </a:solidFill>
          <a:latin typeface="Arial" panose="020B0604020202020204" pitchFamily="34" charset="0"/>
          <a:ea typeface="+mn-ea"/>
          <a:cs typeface="+mn-cs"/>
        </a:defRPr>
      </a:lvl5pPr>
      <a:lvl6pPr marL="18865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94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23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52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7" name="图片 3"/>
          <p:cNvPicPr>
            <a:picLocks noChangeAspect="1"/>
          </p:cNvPicPr>
          <p:nvPr/>
        </p:nvPicPr>
        <p:blipFill>
          <a:blip r:embed="rId11"/>
          <a:srcRect/>
          <a:stretch>
            <a:fillRect/>
          </a:stretch>
        </p:blipFill>
        <p:spPr bwMode="auto">
          <a:xfrm>
            <a:off x="8009970" y="44337"/>
            <a:ext cx="1080008" cy="425618"/>
          </a:xfrm>
          <a:prstGeom prst="rect">
            <a:avLst/>
          </a:prstGeom>
          <a:noFill/>
          <a:ln w="9525">
            <a:noFill/>
            <a:miter lim="800000"/>
            <a:headEnd/>
            <a:tailEnd/>
          </a:ln>
        </p:spPr>
      </p:pic>
      <p:grpSp>
        <p:nvGrpSpPr>
          <p:cNvPr id="8" name="组合 7"/>
          <p:cNvGrpSpPr/>
          <p:nvPr/>
        </p:nvGrpSpPr>
        <p:grpSpPr>
          <a:xfrm>
            <a:off x="265282" y="4786685"/>
            <a:ext cx="8881099" cy="356815"/>
            <a:chOff x="265282" y="4786685"/>
            <a:chExt cx="8881099" cy="356815"/>
          </a:xfrm>
        </p:grpSpPr>
        <p:pic>
          <p:nvPicPr>
            <p:cNvPr id="9" name="Picture 2"/>
            <p:cNvPicPr>
              <a:picLocks noChangeAspect="1" noChangeArrowheads="1"/>
            </p:cNvPicPr>
            <p:nvPr userDrawn="1"/>
          </p:nvPicPr>
          <p:blipFill>
            <a:blip r:embed="rId12" cstate="print">
              <a:extLst>
                <a:ext uri="{28A0092B-C50C-407E-A947-70E740481C1C}">
                  <a14:useLocalDpi xmlns:a14="http://schemas.microsoft.com/office/drawing/2010/main" val="0"/>
                </a:ext>
              </a:extLst>
            </a:blip>
            <a:srcRect/>
            <a:stretch>
              <a:fillRect/>
            </a:stretch>
          </p:blipFill>
          <p:spPr bwMode="auto">
            <a:xfrm>
              <a:off x="8789566" y="4786685"/>
              <a:ext cx="356815" cy="356815"/>
            </a:xfrm>
            <a:prstGeom prst="rect">
              <a:avLst/>
            </a:prstGeom>
            <a:noFill/>
            <a:ln>
              <a:noFill/>
            </a:ln>
            <a:effectLst>
              <a:softEdge rad="3175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0" name="直接连接符 9"/>
            <p:cNvCxnSpPr/>
            <p:nvPr userDrawn="1"/>
          </p:nvCxnSpPr>
          <p:spPr>
            <a:xfrm>
              <a:off x="265282" y="5051419"/>
              <a:ext cx="8623906" cy="1"/>
            </a:xfrm>
            <a:prstGeom prst="line">
              <a:avLst/>
            </a:prstGeom>
            <a:ln w="28575">
              <a:solidFill>
                <a:schemeClr val="accent4">
                  <a:lumMod val="60000"/>
                  <a:lumOff val="40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userDrawn="1"/>
          </p:nvCxnSpPr>
          <p:spPr>
            <a:xfrm flipH="1" flipV="1">
              <a:off x="265282" y="5011664"/>
              <a:ext cx="8592469" cy="0"/>
            </a:xfrm>
            <a:prstGeom prst="line">
              <a:avLst/>
            </a:prstGeom>
            <a:ln w="19050">
              <a:solidFill>
                <a:schemeClr val="accent1">
                  <a:lumMod val="7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13" name="文本框 1"/>
          <p:cNvSpPr txBox="1">
            <a:spLocks noChangeArrowheads="1"/>
          </p:cNvSpPr>
          <p:nvPr userDrawn="1"/>
        </p:nvSpPr>
        <p:spPr bwMode="auto">
          <a:xfrm>
            <a:off x="5641677" y="57091"/>
            <a:ext cx="251222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685800"/>
            <a:r>
              <a:rPr lang="en-US" altLang="zh-CN" sz="2000" b="1" dirty="0">
                <a:solidFill>
                  <a:srgbClr val="F07474">
                    <a:lumMod val="50000"/>
                  </a:srgbClr>
                </a:solidFill>
                <a:latin typeface="宋体" pitchFamily="2" charset="-122"/>
              </a:rPr>
              <a:t>10.2 </a:t>
            </a:r>
            <a:r>
              <a:rPr lang="zh-CN" altLang="en-US" sz="2000" b="1" dirty="0">
                <a:solidFill>
                  <a:srgbClr val="F07474">
                    <a:lumMod val="50000"/>
                  </a:srgbClr>
                </a:solidFill>
                <a:latin typeface="宋体" pitchFamily="2" charset="-122"/>
              </a:rPr>
              <a:t>阿基米德原理</a:t>
            </a:r>
            <a:r>
              <a:rPr lang="en-US" altLang="zh-CN" sz="2000" b="1" dirty="0">
                <a:solidFill>
                  <a:srgbClr val="F07474">
                    <a:lumMod val="50000"/>
                  </a:srgbClr>
                </a:solidFill>
                <a:latin typeface="宋体" pitchFamily="2" charset="-122"/>
                <a:ea typeface="宋体" pitchFamily="2" charset="-122"/>
              </a:rPr>
              <a:t>/</a:t>
            </a:r>
            <a:endParaRPr lang="zh-CN" altLang="en-US" sz="2000" b="1" dirty="0">
              <a:solidFill>
                <a:srgbClr val="F07474">
                  <a:lumMod val="50000"/>
                </a:srgbClr>
              </a:solidFill>
            </a:endParaRPr>
          </a:p>
        </p:txBody>
      </p:sp>
    </p:spTree>
    <p:extLst>
      <p:ext uri="{BB962C8B-B14F-4D97-AF65-F5344CB8AC3E}">
        <p14:creationId xmlns:p14="http://schemas.microsoft.com/office/powerpoint/2010/main" val="1825485340"/>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Lst>
  <p:transition spd="slow">
    <p:random/>
  </p:transition>
  <p:hf sldNum="0" hdr="0" ftr="0" dt="0"/>
  <p:txStyles>
    <p:titleStyle>
      <a:lvl1pPr algn="ctr" rtl="0" eaLnBrk="0" fontAlgn="base" hangingPunct="0">
        <a:spcBef>
          <a:spcPct val="0"/>
        </a:spcBef>
        <a:spcAft>
          <a:spcPct val="0"/>
        </a:spcAft>
        <a:defRPr sz="3300" kern="1200">
          <a:solidFill>
            <a:schemeClr val="tx1"/>
          </a:solidFill>
          <a:latin typeface="Arial" panose="020B0604020202020204" pitchFamily="34" charset="0"/>
          <a:ea typeface="+mj-ea"/>
          <a:cs typeface="+mj-cs"/>
        </a:defRPr>
      </a:lvl1pPr>
      <a:lvl2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6pPr>
      <a:lvl7pPr marL="9144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7pPr>
      <a:lvl8pPr marL="13716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8pPr>
      <a:lvl9pPr marL="18288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9pPr>
    </p:titleStyle>
    <p:bodyStyle>
      <a:lvl1pPr marL="257175" indent="-257175" algn="l" rtl="0" eaLnBrk="0" fontAlgn="base" hangingPunct="0">
        <a:spcBef>
          <a:spcPct val="19000"/>
        </a:spcBef>
        <a:spcAft>
          <a:spcPct val="0"/>
        </a:spcAft>
        <a:buFont typeface="Arial" panose="020B0604020202020204" pitchFamily="34" charset="0"/>
        <a:buChar char="•"/>
        <a:defRPr sz="2400" kern="1200">
          <a:solidFill>
            <a:schemeClr val="tx1"/>
          </a:solidFill>
          <a:latin typeface="Arial" panose="020B0604020202020204" pitchFamily="34" charset="0"/>
          <a:ea typeface="+mn-ea"/>
          <a:cs typeface="+mn-cs"/>
        </a:defRPr>
      </a:lvl1pPr>
      <a:lvl2pPr marL="557530" indent="-214630" algn="l" rtl="0" eaLnBrk="0" fontAlgn="base" hangingPunct="0">
        <a:spcBef>
          <a:spcPct val="19000"/>
        </a:spcBef>
        <a:spcAft>
          <a:spcPct val="0"/>
        </a:spcAft>
        <a:buFont typeface="Arial" panose="020B0604020202020204" pitchFamily="34" charset="0"/>
        <a:buChar char="–"/>
        <a:defRPr sz="2100" kern="1200">
          <a:solidFill>
            <a:schemeClr val="tx1"/>
          </a:solidFill>
          <a:latin typeface="Arial" panose="020B0604020202020204" pitchFamily="34" charset="0"/>
          <a:ea typeface="+mn-ea"/>
          <a:cs typeface="+mn-cs"/>
        </a:defRPr>
      </a:lvl2pPr>
      <a:lvl3pPr marL="857250" indent="-171450" algn="l" rtl="0" eaLnBrk="0" fontAlgn="base" hangingPunct="0">
        <a:spcBef>
          <a:spcPct val="190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mn-cs"/>
        </a:defRPr>
      </a:lvl3pPr>
      <a:lvl4pPr marL="1200150" indent="-171450" algn="l" rtl="0" eaLnBrk="0" fontAlgn="base" hangingPunct="0">
        <a:spcBef>
          <a:spcPct val="19000"/>
        </a:spcBef>
        <a:spcAft>
          <a:spcPct val="0"/>
        </a:spcAft>
        <a:buFont typeface="Arial" panose="020B0604020202020204" pitchFamily="34" charset="0"/>
        <a:buChar char="–"/>
        <a:defRPr sz="1500" kern="1200">
          <a:solidFill>
            <a:schemeClr val="tx1"/>
          </a:solidFill>
          <a:latin typeface="Arial" panose="020B0604020202020204" pitchFamily="34" charset="0"/>
          <a:ea typeface="+mn-ea"/>
          <a:cs typeface="+mn-cs"/>
        </a:defRPr>
      </a:lvl4pPr>
      <a:lvl5pPr marL="1543050" indent="-171450" algn="l" rtl="0" eaLnBrk="0" fontAlgn="base" hangingPunct="0">
        <a:spcBef>
          <a:spcPct val="19000"/>
        </a:spcBef>
        <a:spcAft>
          <a:spcPct val="0"/>
        </a:spcAft>
        <a:buFont typeface="Arial" panose="020B0604020202020204" pitchFamily="34" charset="0"/>
        <a:buChar char="»"/>
        <a:defRPr sz="1500" kern="1200">
          <a:solidFill>
            <a:schemeClr val="tx1"/>
          </a:solidFill>
          <a:latin typeface="Arial" panose="020B0604020202020204" pitchFamily="34" charset="0"/>
          <a:ea typeface="+mn-ea"/>
          <a:cs typeface="+mn-cs"/>
        </a:defRPr>
      </a:lvl5pPr>
      <a:lvl6pPr marL="18865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94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23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52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416361"/>
      </p:ext>
    </p:extLst>
  </p:cSld>
  <p:clrMap bg1="lt1" tx1="dk1" bg2="lt2" tx2="dk2" accent1="accent1" accent2="accent2" accent3="accent3" accent4="accent4" accent5="accent5" accent6="accent6" hlink="hlink" folHlink="folHlink"/>
  <p:sldLayoutIdLst>
    <p:sldLayoutId id="2147483684" r:id="rId1"/>
    <p:sldLayoutId id="2147483685"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0.xml"/><Relationship Id="rId7" Type="http://schemas.openxmlformats.org/officeDocument/2006/relationships/image" Target="../media/image1.png"/><Relationship Id="rId2" Type="http://schemas.openxmlformats.org/officeDocument/2006/relationships/tags" Target="../tags/tag9.xml"/><Relationship Id="rId1" Type="http://schemas.openxmlformats.org/officeDocument/2006/relationships/tags" Target="../tags/tag8.xml"/><Relationship Id="rId6" Type="http://schemas.microsoft.com/office/2007/relationships/hdphoto" Target="../media/hdphoto1.wdp"/><Relationship Id="rId5" Type="http://schemas.openxmlformats.org/officeDocument/2006/relationships/image" Target="../media/image3.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3.xml"/><Relationship Id="rId1" Type="http://schemas.openxmlformats.org/officeDocument/2006/relationships/vmlDrawing" Target="../drawings/vmlDrawing1.vml"/><Relationship Id="rId4" Type="http://schemas.openxmlformats.org/officeDocument/2006/relationships/image" Target="../media/image13.wmf"/></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3.xml"/><Relationship Id="rId1" Type="http://schemas.openxmlformats.org/officeDocument/2006/relationships/vmlDrawing" Target="../drawings/vmlDrawing2.vml"/><Relationship Id="rId6" Type="http://schemas.openxmlformats.org/officeDocument/2006/relationships/image" Target="../media/image15.wmf"/><Relationship Id="rId5" Type="http://schemas.openxmlformats.org/officeDocument/2006/relationships/oleObject" Target="../embeddings/oleObject3.bin"/><Relationship Id="rId4" Type="http://schemas.openxmlformats.org/officeDocument/2006/relationships/image" Target="../media/image14.wmf"/></Relationships>
</file>

<file path=ppt/slides/_rels/slide14.xml.rels><?xml version="1.0" encoding="UTF-8" standalone="yes"?>
<Relationships xmlns="http://schemas.openxmlformats.org/package/2006/relationships"><Relationship Id="rId8" Type="http://schemas.openxmlformats.org/officeDocument/2006/relationships/image" Target="../media/image18.wmf"/><Relationship Id="rId3" Type="http://schemas.openxmlformats.org/officeDocument/2006/relationships/oleObject" Target="../embeddings/oleObject4.bin"/><Relationship Id="rId7" Type="http://schemas.openxmlformats.org/officeDocument/2006/relationships/oleObject" Target="../embeddings/oleObject6.bin"/><Relationship Id="rId2" Type="http://schemas.openxmlformats.org/officeDocument/2006/relationships/slideLayout" Target="../slideLayouts/slideLayout3.xml"/><Relationship Id="rId1" Type="http://schemas.openxmlformats.org/officeDocument/2006/relationships/vmlDrawing" Target="../drawings/vmlDrawing3.vml"/><Relationship Id="rId6" Type="http://schemas.openxmlformats.org/officeDocument/2006/relationships/image" Target="../media/image17.wmf"/><Relationship Id="rId5" Type="http://schemas.openxmlformats.org/officeDocument/2006/relationships/oleObject" Target="../embeddings/oleObject5.bin"/><Relationship Id="rId4" Type="http://schemas.openxmlformats.org/officeDocument/2006/relationships/image" Target="../media/image16.wmf"/></Relationships>
</file>

<file path=ppt/slides/_rels/slide15.xml.rels><?xml version="1.0" encoding="UTF-8" standalone="yes"?>
<Relationships xmlns="http://schemas.openxmlformats.org/package/2006/relationships"><Relationship Id="rId8" Type="http://schemas.openxmlformats.org/officeDocument/2006/relationships/image" Target="../media/image21.wmf"/><Relationship Id="rId3" Type="http://schemas.openxmlformats.org/officeDocument/2006/relationships/oleObject" Target="../embeddings/oleObject7.bin"/><Relationship Id="rId7" Type="http://schemas.openxmlformats.org/officeDocument/2006/relationships/oleObject" Target="../embeddings/oleObject9.bin"/><Relationship Id="rId2" Type="http://schemas.openxmlformats.org/officeDocument/2006/relationships/slideLayout" Target="../slideLayouts/slideLayout3.xml"/><Relationship Id="rId1" Type="http://schemas.openxmlformats.org/officeDocument/2006/relationships/vmlDrawing" Target="../drawings/vmlDrawing4.vml"/><Relationship Id="rId6" Type="http://schemas.openxmlformats.org/officeDocument/2006/relationships/image" Target="../media/image20.wmf"/><Relationship Id="rId11" Type="http://schemas.openxmlformats.org/officeDocument/2006/relationships/image" Target="../media/image23.png"/><Relationship Id="rId5" Type="http://schemas.openxmlformats.org/officeDocument/2006/relationships/oleObject" Target="../embeddings/oleObject8.bin"/><Relationship Id="rId10" Type="http://schemas.openxmlformats.org/officeDocument/2006/relationships/image" Target="../media/image22.wmf"/><Relationship Id="rId4" Type="http://schemas.openxmlformats.org/officeDocument/2006/relationships/image" Target="../media/image19.wmf"/><Relationship Id="rId9" Type="http://schemas.openxmlformats.org/officeDocument/2006/relationships/oleObject" Target="../embeddings/oleObject10.bin"/></Relationships>
</file>

<file path=ppt/slides/_rels/slide16.xml.rels><?xml version="1.0" encoding="UTF-8" standalone="yes"?>
<Relationships xmlns="http://schemas.openxmlformats.org/package/2006/relationships"><Relationship Id="rId2" Type="http://schemas.openxmlformats.org/officeDocument/2006/relationships/image" Target="../media/image24.tif"/><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24.tif"/><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25.tif"/><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8" Type="http://schemas.openxmlformats.org/officeDocument/2006/relationships/tags" Target="../tags/tag17.xml"/><Relationship Id="rId3" Type="http://schemas.openxmlformats.org/officeDocument/2006/relationships/tags" Target="../tags/tag12.xml"/><Relationship Id="rId7" Type="http://schemas.openxmlformats.org/officeDocument/2006/relationships/tags" Target="../tags/tag16.xml"/><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9"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5">
            <a:extLst>
              <a:ext uri="{BEBA8EAE-BF5A-486C-A8C5-ECC9F3942E4B}">
                <a14:imgProps xmlns:a14="http://schemas.microsoft.com/office/drawing/2010/main">
                  <a14:imgLayer r:embed="rId6">
                    <a14:imgEffect>
                      <a14:artisticMarker/>
                    </a14:imgEffect>
                  </a14:imgLayer>
                </a14:imgProps>
              </a:ext>
              <a:ext uri="{28A0092B-C50C-407E-A947-70E740481C1C}">
                <a14:useLocalDpi xmlns:a14="http://schemas.microsoft.com/office/drawing/2010/main" val="0"/>
              </a:ext>
            </a:extLst>
          </a:blip>
          <a:stretch>
            <a:fillRect/>
          </a:stretch>
        </p:blipFill>
        <p:spPr>
          <a:xfrm>
            <a:off x="-1" y="-1"/>
            <a:ext cx="9144001" cy="5150155"/>
          </a:xfrm>
          <a:prstGeom prst="rect">
            <a:avLst/>
          </a:prstGeom>
        </p:spPr>
      </p:pic>
      <p:sp>
        <p:nvSpPr>
          <p:cNvPr id="6" name="标题 5"/>
          <p:cNvSpPr>
            <a:spLocks noGrp="1"/>
          </p:cNvSpPr>
          <p:nvPr>
            <p:ph type="ctrTitle"/>
            <p:custDataLst>
              <p:tags r:id="rId2"/>
            </p:custDataLst>
          </p:nvPr>
        </p:nvSpPr>
        <p:spPr>
          <a:xfrm>
            <a:off x="685799" y="1467636"/>
            <a:ext cx="7772400" cy="2214880"/>
          </a:xfrm>
        </p:spPr>
        <p:txBody>
          <a:bodyPr>
            <a:noAutofit/>
          </a:bodyPr>
          <a:lstStyle/>
          <a:p>
            <a:pPr algn="ctr" fontAlgn="base">
              <a:lnSpc>
                <a:spcPct val="110000"/>
              </a:lnSpc>
              <a:buClrTx/>
              <a:buSzTx/>
              <a:buFontTx/>
            </a:pPr>
            <a:r>
              <a:rPr lang="zh-CN" altLang="en-US" sz="4400" b="1" dirty="0">
                <a:solidFill>
                  <a:srgbClr val="0000FF"/>
                </a:solidFill>
                <a:latin typeface="宋体" panose="02010600030101010101" pitchFamily="2" charset="-122"/>
                <a:ea typeface="宋体" panose="02010600030101010101" pitchFamily="2" charset="-122"/>
                <a:cs typeface="+mn-cs"/>
              </a:rPr>
              <a:t/>
            </a:r>
            <a:br>
              <a:rPr lang="zh-CN" altLang="en-US" sz="4400" b="1" dirty="0">
                <a:solidFill>
                  <a:srgbClr val="0000FF"/>
                </a:solidFill>
                <a:latin typeface="宋体" panose="02010600030101010101" pitchFamily="2" charset="-122"/>
                <a:ea typeface="宋体" panose="02010600030101010101" pitchFamily="2" charset="-122"/>
                <a:cs typeface="+mn-cs"/>
              </a:rPr>
            </a:br>
            <a:r>
              <a:rPr lang="zh-CN" altLang="en-US" sz="4400" b="1" dirty="0">
                <a:solidFill>
                  <a:srgbClr val="0000FF"/>
                </a:solidFill>
                <a:latin typeface="宋体" panose="02010600030101010101" pitchFamily="2" charset="-122"/>
                <a:ea typeface="宋体" panose="02010600030101010101" pitchFamily="2" charset="-122"/>
                <a:cs typeface="+mn-cs"/>
              </a:rPr>
              <a:t>第十章  浮力</a:t>
            </a:r>
            <a:br>
              <a:rPr lang="zh-CN" altLang="en-US" sz="4400" b="1" dirty="0">
                <a:solidFill>
                  <a:srgbClr val="0000FF"/>
                </a:solidFill>
                <a:latin typeface="宋体" panose="02010600030101010101" pitchFamily="2" charset="-122"/>
                <a:ea typeface="宋体" panose="02010600030101010101" pitchFamily="2" charset="-122"/>
                <a:cs typeface="+mn-cs"/>
              </a:rPr>
            </a:br>
            <a:r>
              <a:rPr lang="zh-CN" altLang="en-US" sz="4400" b="1" dirty="0">
                <a:solidFill>
                  <a:srgbClr val="0000FF"/>
                </a:solidFill>
                <a:latin typeface="宋体" panose="02010600030101010101" pitchFamily="2" charset="-122"/>
                <a:ea typeface="宋体" panose="02010600030101010101" pitchFamily="2" charset="-122"/>
                <a:cs typeface="+mn-cs"/>
              </a:rPr>
              <a:t/>
            </a:r>
            <a:br>
              <a:rPr lang="zh-CN" altLang="en-US" sz="4400" b="1" dirty="0">
                <a:solidFill>
                  <a:srgbClr val="0000FF"/>
                </a:solidFill>
                <a:latin typeface="宋体" panose="02010600030101010101" pitchFamily="2" charset="-122"/>
                <a:ea typeface="宋体" panose="02010600030101010101" pitchFamily="2" charset="-122"/>
                <a:cs typeface="+mn-cs"/>
              </a:rPr>
            </a:br>
            <a:r>
              <a:rPr lang="zh-CN" altLang="en-US" sz="4400" b="1" dirty="0">
                <a:solidFill>
                  <a:srgbClr val="0000FF"/>
                </a:solidFill>
                <a:latin typeface="宋体" panose="02010600030101010101" pitchFamily="2" charset="-122"/>
                <a:ea typeface="宋体" panose="02010600030101010101" pitchFamily="2" charset="-122"/>
                <a:cs typeface="+mn-cs"/>
              </a:rPr>
              <a:t>第2节  阿基米德原理</a:t>
            </a:r>
          </a:p>
        </p:txBody>
      </p:sp>
      <p:grpSp>
        <p:nvGrpSpPr>
          <p:cNvPr id="7" name="组合 6"/>
          <p:cNvGrpSpPr/>
          <p:nvPr/>
        </p:nvGrpSpPr>
        <p:grpSpPr>
          <a:xfrm>
            <a:off x="-1270" y="11731"/>
            <a:ext cx="9046845" cy="684530"/>
            <a:chOff x="93" y="29"/>
            <a:chExt cx="14247" cy="1078"/>
          </a:xfrm>
        </p:grpSpPr>
        <p:pic>
          <p:nvPicPr>
            <p:cNvPr id="8" name="图片 3"/>
            <p:cNvPicPr>
              <a:picLocks noChangeAspect="1"/>
            </p:cNvPicPr>
            <p:nvPr userDrawn="1"/>
          </p:nvPicPr>
          <p:blipFill>
            <a:blip r:embed="rId7"/>
            <a:srcRect/>
            <a:stretch>
              <a:fillRect/>
            </a:stretch>
          </p:blipFill>
          <p:spPr bwMode="auto">
            <a:xfrm>
              <a:off x="11604" y="29"/>
              <a:ext cx="2736" cy="1078"/>
            </a:xfrm>
            <a:prstGeom prst="rect">
              <a:avLst/>
            </a:prstGeom>
            <a:noFill/>
            <a:ln w="9525">
              <a:noFill/>
              <a:miter lim="800000"/>
              <a:headEnd/>
              <a:tailEnd/>
            </a:ln>
          </p:spPr>
        </p:pic>
        <p:sp>
          <p:nvSpPr>
            <p:cNvPr id="9" name="文本框 1"/>
            <p:cNvSpPr txBox="1"/>
            <p:nvPr/>
          </p:nvSpPr>
          <p:spPr>
            <a:xfrm>
              <a:off x="93" y="29"/>
              <a:ext cx="5258" cy="628"/>
            </a:xfrm>
            <a:prstGeom prst="rect">
              <a:avLst/>
            </a:prstGeom>
            <a:solidFill>
              <a:srgbClr val="0066CC"/>
            </a:solidFill>
            <a:ln w="9525">
              <a:noFill/>
            </a:ln>
          </p:spPr>
          <p:txBody>
            <a:bodyPr wrap="square" anchor="t">
              <a:spAutoFit/>
            </a:bodyPr>
            <a:lstStyle/>
            <a:p>
              <a:pPr eaLnBrk="0" fontAlgn="base" hangingPunct="0">
                <a:spcBef>
                  <a:spcPct val="0"/>
                </a:spcBef>
                <a:spcAft>
                  <a:spcPct val="0"/>
                </a:spcAft>
                <a:buFont typeface="Arial" panose="020B0604020202020204" pitchFamily="34" charset="0"/>
                <a:buNone/>
              </a:pPr>
              <a:r>
                <a:rPr lang="zh-CN" altLang="en-US" sz="2000" b="1" dirty="0">
                  <a:solidFill>
                    <a:prstClr val="white"/>
                  </a:solidFill>
                  <a:latin typeface="宋体" panose="02010600030101010101" pitchFamily="2" charset="-122"/>
                  <a:ea typeface="宋体" panose="02010600030101010101" pitchFamily="2" charset="-122"/>
                </a:rPr>
                <a:t>人教版 物理 八年级 下册</a:t>
              </a:r>
            </a:p>
          </p:txBody>
        </p:sp>
      </p:grpSp>
    </p:spTree>
    <p:custDataLst>
      <p:tags r:id="rId1"/>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文本框 136193"/>
          <p:cNvSpPr txBox="1"/>
          <p:nvPr/>
        </p:nvSpPr>
        <p:spPr>
          <a:xfrm>
            <a:off x="3671126" y="532561"/>
            <a:ext cx="2251502" cy="461665"/>
          </a:xfrm>
          <a:prstGeom prst="rect">
            <a:avLst/>
          </a:prstGeom>
          <a:noFill/>
          <a:ln w="12700">
            <a:noFill/>
          </a:ln>
        </p:spPr>
        <p:txBody>
          <a:bodyPr wrap="square">
            <a:spAutoFit/>
          </a:bodyPr>
          <a:lstStyle>
            <a:defPPr>
              <a:defRPr lang="zh-CN"/>
            </a:defPPr>
            <a:lvl1pPr>
              <a:spcBef>
                <a:spcPct val="50000"/>
              </a:spcBef>
              <a:defRPr sz="2400" b="1">
                <a:solidFill>
                  <a:srgbClr val="0000FF"/>
                </a:solidFill>
                <a:latin typeface="黑体" panose="02010609060101010101" pitchFamily="49" charset="-122"/>
                <a:ea typeface="黑体" panose="02010609060101010101" pitchFamily="49" charset="-122"/>
              </a:defRPr>
            </a:lvl1pPr>
          </a:lstStyle>
          <a:p>
            <a:r>
              <a:rPr lang="en-US" altLang="zh-CN" dirty="0"/>
              <a:t>【</a:t>
            </a:r>
            <a:r>
              <a:rPr lang="zh-CN" altLang="en-US" dirty="0"/>
              <a:t>实验结论</a:t>
            </a:r>
            <a:r>
              <a:rPr lang="en-US" altLang="zh-CN" dirty="0"/>
              <a:t>】</a:t>
            </a:r>
            <a:endParaRPr lang="zh-CN" altLang="en-US" dirty="0"/>
          </a:p>
        </p:txBody>
      </p:sp>
      <p:sp>
        <p:nvSpPr>
          <p:cNvPr id="136195" name="文本框 136194"/>
          <p:cNvSpPr txBox="1"/>
          <p:nvPr/>
        </p:nvSpPr>
        <p:spPr>
          <a:xfrm>
            <a:off x="567690" y="1217677"/>
            <a:ext cx="8388350" cy="1200329"/>
          </a:xfrm>
          <a:prstGeom prst="rect">
            <a:avLst/>
          </a:prstGeom>
          <a:noFill/>
          <a:ln w="12700">
            <a:noFill/>
          </a:ln>
        </p:spPr>
        <p:txBody>
          <a:bodyPr>
            <a:spAutoFit/>
          </a:bodyPr>
          <a:lstStyle/>
          <a:p>
            <a:pPr>
              <a:lnSpc>
                <a:spcPct val="150000"/>
              </a:lnSpc>
              <a:spcBef>
                <a:spcPct val="50000"/>
              </a:spcBef>
            </a:pPr>
            <a:r>
              <a:rPr lang="zh-CN" altLang="en-US" sz="2400" b="1" dirty="0">
                <a:latin typeface="宋体" panose="02010600030101010101" pitchFamily="2" charset="-122"/>
                <a:ea typeface="宋体" panose="02010600030101010101" pitchFamily="2" charset="-122"/>
                <a:cs typeface="楷体" panose="02010609060101010101" charset="-122"/>
              </a:rPr>
              <a:t>    浸在液体中的物体所受的浮力的大小等于被物体排开的液体所受的重力。这便是著名的</a:t>
            </a:r>
            <a:r>
              <a:rPr lang="zh-CN" altLang="en-US" sz="2400" b="1" dirty="0">
                <a:solidFill>
                  <a:srgbClr val="FF0000"/>
                </a:solidFill>
                <a:latin typeface="宋体" panose="02010600030101010101" pitchFamily="2" charset="-122"/>
                <a:ea typeface="宋体" panose="02010600030101010101" pitchFamily="2" charset="-122"/>
                <a:cs typeface="楷体" panose="02010609060101010101" charset="-122"/>
              </a:rPr>
              <a:t>阿基米德原理</a:t>
            </a:r>
            <a:r>
              <a:rPr lang="zh-CN" altLang="en-US" sz="2400" b="1" dirty="0">
                <a:latin typeface="宋体" panose="02010600030101010101" pitchFamily="2" charset="-122"/>
                <a:ea typeface="宋体" panose="02010600030101010101" pitchFamily="2" charset="-122"/>
                <a:cs typeface="楷体" panose="02010609060101010101" charset="-122"/>
              </a:rPr>
              <a:t>。</a:t>
            </a:r>
          </a:p>
        </p:txBody>
      </p:sp>
      <p:sp>
        <p:nvSpPr>
          <p:cNvPr id="136199" name="文本框 136198"/>
          <p:cNvSpPr txBox="1"/>
          <p:nvPr/>
        </p:nvSpPr>
        <p:spPr>
          <a:xfrm>
            <a:off x="2457608" y="2548482"/>
            <a:ext cx="4608513" cy="460375"/>
          </a:xfrm>
          <a:prstGeom prst="rect">
            <a:avLst/>
          </a:prstGeom>
          <a:noFill/>
          <a:ln w="12700">
            <a:noFill/>
          </a:ln>
        </p:spPr>
        <p:txBody>
          <a:bodyPr>
            <a:spAutoFit/>
          </a:bodyPr>
          <a:lstStyle/>
          <a:p>
            <a:pPr>
              <a:spcBef>
                <a:spcPct val="50000"/>
              </a:spcBef>
            </a:pPr>
            <a:r>
              <a:rPr lang="zh-CN" altLang="en-US" sz="2400" b="1" dirty="0">
                <a:latin typeface="宋体" panose="02010600030101010101" pitchFamily="2" charset="-122"/>
                <a:ea typeface="宋体" panose="02010600030101010101" pitchFamily="2" charset="-122"/>
                <a:cs typeface="Times New Roman" panose="02020603050405020304" charset="0"/>
              </a:rPr>
              <a:t>公式：</a:t>
            </a:r>
            <a:r>
              <a:rPr lang="en-US" altLang="zh-CN" sz="2400" b="1" i="1" dirty="0">
                <a:solidFill>
                  <a:srgbClr val="FF5050"/>
                </a:solidFill>
                <a:latin typeface="Times New Roman" panose="02020603050405020304" charset="0"/>
                <a:ea typeface="楷体" panose="02010609060101010101" charset="-122"/>
                <a:cs typeface="Times New Roman" panose="02020603050405020304" charset="0"/>
              </a:rPr>
              <a:t>F</a:t>
            </a:r>
            <a:r>
              <a:rPr lang="zh-CN" altLang="en-US" sz="2400" b="1" baseline="-25000" dirty="0">
                <a:solidFill>
                  <a:srgbClr val="FF5050"/>
                </a:solidFill>
                <a:latin typeface="Times New Roman" panose="02020603050405020304" charset="0"/>
                <a:ea typeface="楷体" panose="02010609060101010101" charset="-122"/>
                <a:cs typeface="Times New Roman" panose="02020603050405020304" charset="0"/>
              </a:rPr>
              <a:t>浮 </a:t>
            </a:r>
            <a:r>
              <a:rPr lang="en-US" altLang="zh-CN" sz="2400" b="1" dirty="0">
                <a:solidFill>
                  <a:srgbClr val="FF5050"/>
                </a:solidFill>
                <a:latin typeface="Times New Roman" panose="02020603050405020304" charset="0"/>
                <a:ea typeface="楷体" panose="02010609060101010101" charset="-122"/>
                <a:cs typeface="Times New Roman" panose="02020603050405020304" charset="0"/>
              </a:rPr>
              <a:t>= </a:t>
            </a:r>
            <a:r>
              <a:rPr lang="en-US" altLang="zh-CN" sz="2400" b="1" i="1" dirty="0">
                <a:solidFill>
                  <a:srgbClr val="FF5050"/>
                </a:solidFill>
                <a:latin typeface="Times New Roman" panose="02020603050405020304" charset="0"/>
                <a:ea typeface="楷体" panose="02010609060101010101" charset="-122"/>
                <a:cs typeface="Times New Roman" panose="02020603050405020304" charset="0"/>
              </a:rPr>
              <a:t>G</a:t>
            </a:r>
            <a:r>
              <a:rPr lang="zh-CN" altLang="en-US" sz="2400" b="1" baseline="-25000" dirty="0">
                <a:solidFill>
                  <a:srgbClr val="FF5050"/>
                </a:solidFill>
                <a:latin typeface="Times New Roman" panose="02020603050405020304" charset="0"/>
                <a:ea typeface="楷体" panose="02010609060101010101" charset="-122"/>
                <a:cs typeface="Times New Roman" panose="02020603050405020304" charset="0"/>
              </a:rPr>
              <a:t>排</a:t>
            </a:r>
            <a:r>
              <a:rPr lang="el-GR" altLang="zh-CN" sz="2400" b="1" dirty="0">
                <a:solidFill>
                  <a:srgbClr val="FF5050"/>
                </a:solidFill>
                <a:latin typeface="Times New Roman" panose="02020603050405020304" charset="0"/>
                <a:ea typeface="楷体" panose="02010609060101010101" charset="-122"/>
                <a:cs typeface="Times New Roman" panose="02020603050405020304" charset="0"/>
              </a:rPr>
              <a:t>=</a:t>
            </a:r>
            <a:r>
              <a:rPr lang="el-GR" altLang="zh-CN" sz="2400" b="1" i="1" dirty="0">
                <a:solidFill>
                  <a:srgbClr val="FF5050"/>
                </a:solidFill>
                <a:latin typeface="Times New Roman" panose="02020603050405020304" charset="0"/>
                <a:ea typeface="楷体" panose="02010609060101010101" charset="-122"/>
                <a:cs typeface="Times New Roman" panose="02020603050405020304" charset="0"/>
              </a:rPr>
              <a:t>ρ</a:t>
            </a:r>
            <a:r>
              <a:rPr lang="zh-CN" altLang="el-GR" sz="2400" b="1" baseline="-25000" dirty="0">
                <a:solidFill>
                  <a:srgbClr val="FF5050"/>
                </a:solidFill>
                <a:latin typeface="Times New Roman" panose="02020603050405020304" charset="0"/>
                <a:ea typeface="楷体" panose="02010609060101010101" charset="-122"/>
                <a:cs typeface="Times New Roman" panose="02020603050405020304" charset="0"/>
              </a:rPr>
              <a:t>液</a:t>
            </a:r>
            <a:r>
              <a:rPr lang="en-US" altLang="zh-CN" sz="2400" b="1" i="1" dirty="0">
                <a:solidFill>
                  <a:srgbClr val="FF5050"/>
                </a:solidFill>
                <a:latin typeface="Times New Roman" panose="02020603050405020304" charset="0"/>
                <a:ea typeface="楷体" panose="02010609060101010101" charset="-122"/>
                <a:cs typeface="Times New Roman" panose="02020603050405020304" charset="0"/>
              </a:rPr>
              <a:t>g V</a:t>
            </a:r>
            <a:r>
              <a:rPr lang="zh-CN" altLang="en-US" sz="2400" b="1" baseline="-25000" dirty="0">
                <a:solidFill>
                  <a:srgbClr val="FF5050"/>
                </a:solidFill>
                <a:latin typeface="Times New Roman" panose="02020603050405020304" charset="0"/>
                <a:ea typeface="楷体" panose="02010609060101010101" charset="-122"/>
                <a:cs typeface="Times New Roman" panose="02020603050405020304" charset="0"/>
              </a:rPr>
              <a:t>排</a:t>
            </a:r>
          </a:p>
        </p:txBody>
      </p:sp>
      <p:sp>
        <p:nvSpPr>
          <p:cNvPr id="98306" name="矩形 98305"/>
          <p:cNvSpPr/>
          <p:nvPr/>
        </p:nvSpPr>
        <p:spPr>
          <a:xfrm>
            <a:off x="828039" y="3378305"/>
            <a:ext cx="7867650" cy="1130246"/>
          </a:xfrm>
          <a:prstGeom prst="rect">
            <a:avLst/>
          </a:prstGeom>
          <a:noFill/>
          <a:ln w="9525">
            <a:solidFill>
              <a:srgbClr val="0F0FFF"/>
            </a:solidFill>
          </a:ln>
        </p:spPr>
        <p:txBody>
          <a:bodyPr>
            <a:spAutoFit/>
          </a:bodyPr>
          <a:lstStyle/>
          <a:p>
            <a:pPr eaLnBrk="1" hangingPunct="1">
              <a:lnSpc>
                <a:spcPct val="150000"/>
              </a:lnSpc>
            </a:pPr>
            <a:r>
              <a:rPr lang="en-US" altLang="zh-CN" sz="2400" b="1" dirty="0">
                <a:solidFill>
                  <a:srgbClr val="FF0000"/>
                </a:solidFill>
                <a:latin typeface="宋体" panose="02010600030101010101" pitchFamily="2" charset="-122"/>
                <a:ea typeface="宋体" panose="02010600030101010101" pitchFamily="2" charset="-122"/>
                <a:cs typeface="楷体" panose="02010609060101010101" charset="-122"/>
              </a:rPr>
              <a:t>【</a:t>
            </a:r>
            <a:r>
              <a:rPr lang="zh-CN" altLang="en-US" sz="2400" b="1" dirty="0">
                <a:solidFill>
                  <a:srgbClr val="FF0000"/>
                </a:solidFill>
                <a:latin typeface="宋体" panose="02010600030101010101" pitchFamily="2" charset="-122"/>
                <a:ea typeface="宋体" panose="02010600030101010101" pitchFamily="2" charset="-122"/>
                <a:cs typeface="楷体" panose="02010609060101010101" charset="-122"/>
              </a:rPr>
              <a:t>特别提醒</a:t>
            </a:r>
            <a:r>
              <a:rPr lang="en-US" altLang="zh-CN" sz="2400" b="1" dirty="0">
                <a:solidFill>
                  <a:srgbClr val="FF0000"/>
                </a:solidFill>
                <a:latin typeface="宋体" panose="02010600030101010101" pitchFamily="2" charset="-122"/>
                <a:ea typeface="宋体" panose="02010600030101010101" pitchFamily="2" charset="-122"/>
                <a:cs typeface="楷体" panose="02010609060101010101" charset="-122"/>
              </a:rPr>
              <a:t>】</a:t>
            </a:r>
            <a:r>
              <a:rPr lang="zh-CN" altLang="en-US" sz="2400" b="1" dirty="0">
                <a:latin typeface="Times New Roman" panose="02020603050405020304" pitchFamily="18" charset="0"/>
                <a:ea typeface="宋体" panose="02010600030101010101" pitchFamily="2" charset="-122"/>
                <a:cs typeface="Times New Roman" panose="02020603050405020304" pitchFamily="18" charset="0"/>
              </a:rPr>
              <a:t>阿基米德原理也适用于气体，在气体中受到的浮力</a:t>
            </a:r>
            <a:r>
              <a:rPr lang="en-US" altLang="zh-CN" sz="2400" b="1" i="1" dirty="0">
                <a:latin typeface="Times New Roman" panose="02020603050405020304" pitchFamily="18" charset="0"/>
                <a:ea typeface="宋体" panose="02010600030101010101" pitchFamily="2" charset="-122"/>
                <a:cs typeface="Times New Roman" panose="02020603050405020304" pitchFamily="18" charset="0"/>
              </a:rPr>
              <a:t>F</a:t>
            </a:r>
            <a:r>
              <a:rPr lang="zh-CN" altLang="en-US" sz="2400" b="1" baseline="-25000" dirty="0">
                <a:latin typeface="Times New Roman" panose="02020603050405020304" pitchFamily="18" charset="0"/>
                <a:ea typeface="宋体" panose="02010600030101010101" pitchFamily="2" charset="-122"/>
                <a:cs typeface="Times New Roman" panose="02020603050405020304" pitchFamily="18" charset="0"/>
              </a:rPr>
              <a:t>浮</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400" b="1" i="1" dirty="0">
                <a:latin typeface="Times New Roman" panose="02020603050405020304" pitchFamily="18" charset="0"/>
                <a:ea typeface="宋体" panose="02010600030101010101" pitchFamily="2" charset="-122"/>
                <a:cs typeface="Times New Roman" panose="02020603050405020304" pitchFamily="18" charset="0"/>
              </a:rPr>
              <a:t>ρ</a:t>
            </a:r>
            <a:r>
              <a:rPr lang="zh-CN" altLang="en-US" sz="2400" b="1" baseline="-25000" dirty="0">
                <a:latin typeface="Times New Roman" panose="02020603050405020304" pitchFamily="18" charset="0"/>
                <a:ea typeface="宋体" panose="02010600030101010101" pitchFamily="2" charset="-122"/>
                <a:cs typeface="Times New Roman" panose="02020603050405020304" pitchFamily="18" charset="0"/>
              </a:rPr>
              <a:t>气</a:t>
            </a:r>
            <a:r>
              <a:rPr lang="en-US" altLang="zh-CN" sz="2400" b="1" i="1" dirty="0">
                <a:latin typeface="Times New Roman" panose="02020603050405020304" pitchFamily="18" charset="0"/>
                <a:ea typeface="宋体" panose="02010600030101010101" pitchFamily="2" charset="-122"/>
                <a:cs typeface="Times New Roman" panose="02020603050405020304" pitchFamily="18" charset="0"/>
              </a:rPr>
              <a:t>gV</a:t>
            </a:r>
            <a:r>
              <a:rPr lang="zh-CN" altLang="en-US" sz="2400" b="1" baseline="-25000" dirty="0">
                <a:latin typeface="Times New Roman" panose="02020603050405020304" pitchFamily="18" charset="0"/>
                <a:ea typeface="宋体" panose="02010600030101010101" pitchFamily="2" charset="-122"/>
                <a:cs typeface="Times New Roman" panose="02020603050405020304" pitchFamily="18" charset="0"/>
              </a:rPr>
              <a:t>排</a:t>
            </a:r>
            <a:r>
              <a:rPr lang="zh-CN" altLang="en-US" sz="2400" b="1" dirty="0">
                <a:latin typeface="Times New Roman" panose="02020603050405020304" pitchFamily="18" charset="0"/>
                <a:ea typeface="宋体" panose="02010600030101010101" pitchFamily="2" charset="-122"/>
                <a:cs typeface="Times New Roman" panose="02020603050405020304" pitchFamily="18" charset="0"/>
              </a:rPr>
              <a:t>。</a:t>
            </a: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136194"/>
                                        </p:tgtEl>
                                        <p:attrNameLst>
                                          <p:attrName>style.visibility</p:attrName>
                                        </p:attrNameLst>
                                      </p:cBhvr>
                                      <p:to>
                                        <p:strVal val="visible"/>
                                      </p:to>
                                    </p:set>
                                    <p:anim calcmode="discrete" valueType="clr">
                                      <p:cBhvr override="childStyle">
                                        <p:cTn id="7" dur="80"/>
                                        <p:tgtEl>
                                          <p:spTgt spid="13619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36194"/>
                                        </p:tgtEl>
                                        <p:attrNameLst>
                                          <p:attrName>fillcolor</p:attrName>
                                        </p:attrNameLst>
                                      </p:cBhvr>
                                      <p:tavLst>
                                        <p:tav tm="0">
                                          <p:val>
                                            <p:clrVal>
                                              <a:schemeClr val="accent2"/>
                                            </p:clrVal>
                                          </p:val>
                                        </p:tav>
                                        <p:tav tm="50000">
                                          <p:val>
                                            <p:clrVal>
                                              <a:schemeClr val="hlink"/>
                                            </p:clrVal>
                                          </p:val>
                                        </p:tav>
                                      </p:tavLst>
                                    </p:anim>
                                    <p:set>
                                      <p:cBhvr>
                                        <p:cTn id="9" dur="80"/>
                                        <p:tgtEl>
                                          <p:spTgt spid="136194"/>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136195"/>
                                        </p:tgtEl>
                                        <p:attrNameLst>
                                          <p:attrName>style.visibility</p:attrName>
                                        </p:attrNameLst>
                                      </p:cBhvr>
                                      <p:to>
                                        <p:strVal val="visible"/>
                                      </p:to>
                                    </p:set>
                                    <p:anim calcmode="discrete" valueType="clr">
                                      <p:cBhvr override="childStyle">
                                        <p:cTn id="14" dur="80"/>
                                        <p:tgtEl>
                                          <p:spTgt spid="136195"/>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136195"/>
                                        </p:tgtEl>
                                        <p:attrNameLst>
                                          <p:attrName>fillcolor</p:attrName>
                                        </p:attrNameLst>
                                      </p:cBhvr>
                                      <p:tavLst>
                                        <p:tav tm="0">
                                          <p:val>
                                            <p:clrVal>
                                              <a:schemeClr val="accent2"/>
                                            </p:clrVal>
                                          </p:val>
                                        </p:tav>
                                        <p:tav tm="50000">
                                          <p:val>
                                            <p:clrVal>
                                              <a:schemeClr val="hlink"/>
                                            </p:clrVal>
                                          </p:val>
                                        </p:tav>
                                      </p:tavLst>
                                    </p:anim>
                                    <p:set>
                                      <p:cBhvr>
                                        <p:cTn id="16" dur="80"/>
                                        <p:tgtEl>
                                          <p:spTgt spid="136195"/>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grpId="0" nodeType="clickEffect">
                                  <p:stCondLst>
                                    <p:cond delay="0"/>
                                  </p:stCondLst>
                                  <p:iterate type="lt">
                                    <p:tmPct val="50000"/>
                                  </p:iterate>
                                  <p:childTnLst>
                                    <p:set>
                                      <p:cBhvr>
                                        <p:cTn id="20" dur="1" fill="hold">
                                          <p:stCondLst>
                                            <p:cond delay="0"/>
                                          </p:stCondLst>
                                        </p:cTn>
                                        <p:tgtEl>
                                          <p:spTgt spid="136199"/>
                                        </p:tgtEl>
                                        <p:attrNameLst>
                                          <p:attrName>style.visibility</p:attrName>
                                        </p:attrNameLst>
                                      </p:cBhvr>
                                      <p:to>
                                        <p:strVal val="visible"/>
                                      </p:to>
                                    </p:set>
                                    <p:anim calcmode="discrete" valueType="clr">
                                      <p:cBhvr override="childStyle">
                                        <p:cTn id="21" dur="80"/>
                                        <p:tgtEl>
                                          <p:spTgt spid="136199"/>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136199"/>
                                        </p:tgtEl>
                                        <p:attrNameLst>
                                          <p:attrName>fillcolor</p:attrName>
                                        </p:attrNameLst>
                                      </p:cBhvr>
                                      <p:tavLst>
                                        <p:tav tm="0">
                                          <p:val>
                                            <p:clrVal>
                                              <a:schemeClr val="accent2"/>
                                            </p:clrVal>
                                          </p:val>
                                        </p:tav>
                                        <p:tav tm="50000">
                                          <p:val>
                                            <p:clrVal>
                                              <a:schemeClr val="hlink"/>
                                            </p:clrVal>
                                          </p:val>
                                        </p:tav>
                                      </p:tavLst>
                                    </p:anim>
                                    <p:set>
                                      <p:cBhvr>
                                        <p:cTn id="23" dur="80"/>
                                        <p:tgtEl>
                                          <p:spTgt spid="136199"/>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24" presetClass="entr" presetSubtype="0" fill="hold" grpId="0" nodeType="clickEffect">
                                  <p:stCondLst>
                                    <p:cond delay="0"/>
                                  </p:stCondLst>
                                  <p:childTnLst>
                                    <p:set>
                                      <p:cBhvr>
                                        <p:cTn id="27" dur="1" fill="hold">
                                          <p:stCondLst>
                                            <p:cond delay="0"/>
                                          </p:stCondLst>
                                        </p:cTn>
                                        <p:tgtEl>
                                          <p:spTgt spid="98306"/>
                                        </p:tgtEl>
                                        <p:attrNameLst>
                                          <p:attrName>style.visibility</p:attrName>
                                        </p:attrNameLst>
                                      </p:cBhvr>
                                      <p:to>
                                        <p:strVal val="visible"/>
                                      </p:to>
                                    </p:set>
                                    <p:anim to="" calcmode="lin" valueType="num">
                                      <p:cBhvr>
                                        <p:cTn id="28" dur="1" fill="hold"/>
                                        <p:tgtEl>
                                          <p:spTgt spid="98306"/>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6194" grpId="0" bldLvl="0" animBg="1"/>
      <p:bldP spid="136195" grpId="0"/>
      <p:bldP spid="136199" grpId="0"/>
      <p:bldP spid="9830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404610" y="1367155"/>
            <a:ext cx="2390140" cy="460375"/>
          </a:xfrm>
          <a:prstGeom prst="rect">
            <a:avLst/>
          </a:prstGeom>
          <a:solidFill>
            <a:schemeClr val="bg1"/>
          </a:solidFill>
          <a:ln w="28575" cmpd="sng">
            <a:solidFill>
              <a:srgbClr val="0F0FFF"/>
            </a:solidFill>
            <a:prstDash val="solid"/>
          </a:ln>
        </p:spPr>
        <p:txBody>
          <a:bodyPr wrap="none" rtlCol="0" anchor="t">
            <a:spAutoFit/>
          </a:bodyPr>
          <a:lstStyle/>
          <a:p>
            <a:r>
              <a:rPr lang="en-US" altLang="zh-CN" sz="2400" b="1" i="1">
                <a:solidFill>
                  <a:srgbClr val="FF5050"/>
                </a:solidFill>
                <a:latin typeface="Times New Roman" panose="02020603050405020304" charset="0"/>
                <a:ea typeface="黑体" panose="02010609060101010101" pitchFamily="49" charset="-122"/>
                <a:cs typeface="Times New Roman" panose="02020603050405020304" charset="0"/>
                <a:sym typeface="+mn-ea"/>
              </a:rPr>
              <a:t>F</a:t>
            </a:r>
            <a:r>
              <a:rPr lang="zh-CN" altLang="en-US" sz="2400" b="1" baseline="-25000" dirty="0">
                <a:solidFill>
                  <a:srgbClr val="FF5050"/>
                </a:solidFill>
                <a:latin typeface="Times New Roman" panose="02020603050405020304" charset="0"/>
                <a:ea typeface="黑体" panose="02010609060101010101" pitchFamily="49" charset="-122"/>
                <a:cs typeface="Times New Roman" panose="02020603050405020304" charset="0"/>
                <a:sym typeface="+mn-ea"/>
              </a:rPr>
              <a:t>浮 </a:t>
            </a:r>
            <a:r>
              <a:rPr lang="en-US" altLang="zh-CN" sz="2400" b="1">
                <a:solidFill>
                  <a:srgbClr val="FF5050"/>
                </a:solidFill>
                <a:latin typeface="Times New Roman" panose="02020603050405020304" charset="0"/>
                <a:ea typeface="黑体" panose="02010609060101010101" pitchFamily="49" charset="-122"/>
                <a:cs typeface="Times New Roman" panose="02020603050405020304" charset="0"/>
                <a:sym typeface="+mn-ea"/>
              </a:rPr>
              <a:t>= </a:t>
            </a:r>
            <a:r>
              <a:rPr lang="en-US" altLang="zh-CN" sz="2400" b="1" i="1">
                <a:solidFill>
                  <a:srgbClr val="FF5050"/>
                </a:solidFill>
                <a:latin typeface="Times New Roman" panose="02020603050405020304" charset="0"/>
                <a:ea typeface="黑体" panose="02010609060101010101" pitchFamily="49" charset="-122"/>
                <a:cs typeface="Times New Roman" panose="02020603050405020304" charset="0"/>
                <a:sym typeface="+mn-ea"/>
              </a:rPr>
              <a:t>G</a:t>
            </a:r>
            <a:r>
              <a:rPr lang="zh-CN" altLang="en-US" sz="2400" b="1" baseline="-25000" dirty="0">
                <a:solidFill>
                  <a:srgbClr val="FF5050"/>
                </a:solidFill>
                <a:latin typeface="Times New Roman" panose="02020603050405020304" charset="0"/>
                <a:ea typeface="黑体" panose="02010609060101010101" pitchFamily="49" charset="-122"/>
                <a:cs typeface="Times New Roman" panose="02020603050405020304" charset="0"/>
                <a:sym typeface="+mn-ea"/>
              </a:rPr>
              <a:t>排</a:t>
            </a:r>
            <a:r>
              <a:rPr lang="el-GR" altLang="zh-CN" sz="2400" b="1" dirty="0">
                <a:solidFill>
                  <a:srgbClr val="FF5050"/>
                </a:solidFill>
                <a:latin typeface="Times New Roman" panose="02020603050405020304" charset="0"/>
                <a:ea typeface="黑体" panose="02010609060101010101" pitchFamily="49" charset="-122"/>
                <a:cs typeface="Times New Roman" panose="02020603050405020304" charset="0"/>
                <a:sym typeface="+mn-ea"/>
              </a:rPr>
              <a:t>=</a:t>
            </a:r>
            <a:r>
              <a:rPr lang="el-GR" altLang="zh-CN" sz="2400" b="1" i="1" dirty="0">
                <a:solidFill>
                  <a:srgbClr val="FF5050"/>
                </a:solidFill>
                <a:latin typeface="Times New Roman" panose="02020603050405020304" charset="0"/>
                <a:ea typeface="黑体" panose="02010609060101010101" pitchFamily="49" charset="-122"/>
                <a:cs typeface="Times New Roman" panose="02020603050405020304" charset="0"/>
                <a:sym typeface="+mn-ea"/>
              </a:rPr>
              <a:t>ρ</a:t>
            </a:r>
            <a:r>
              <a:rPr lang="zh-CN" altLang="el-GR" sz="2400" b="1" baseline="-25000" dirty="0">
                <a:solidFill>
                  <a:srgbClr val="FF5050"/>
                </a:solidFill>
                <a:latin typeface="Times New Roman" panose="02020603050405020304" charset="0"/>
                <a:ea typeface="黑体" panose="02010609060101010101" pitchFamily="49" charset="-122"/>
                <a:cs typeface="Times New Roman" panose="02020603050405020304" charset="0"/>
                <a:sym typeface="+mn-ea"/>
              </a:rPr>
              <a:t>液</a:t>
            </a:r>
            <a:r>
              <a:rPr lang="en-US" altLang="zh-CN" sz="2400" b="1" i="1">
                <a:solidFill>
                  <a:srgbClr val="FF5050"/>
                </a:solidFill>
                <a:latin typeface="Times New Roman" panose="02020603050405020304" charset="0"/>
                <a:ea typeface="黑体" panose="02010609060101010101" pitchFamily="49" charset="-122"/>
                <a:cs typeface="Times New Roman" panose="02020603050405020304" charset="0"/>
                <a:sym typeface="+mn-ea"/>
              </a:rPr>
              <a:t>gV</a:t>
            </a:r>
            <a:r>
              <a:rPr lang="zh-CN" altLang="en-US" sz="2400" b="1" baseline="-25000" dirty="0">
                <a:solidFill>
                  <a:srgbClr val="FF5050"/>
                </a:solidFill>
                <a:latin typeface="Times New Roman" panose="02020603050405020304" charset="0"/>
                <a:ea typeface="黑体" panose="02010609060101010101" pitchFamily="49" charset="-122"/>
                <a:cs typeface="Times New Roman" panose="02020603050405020304" charset="0"/>
                <a:sym typeface="+mn-ea"/>
              </a:rPr>
              <a:t>排</a:t>
            </a:r>
            <a:endParaRPr lang="zh-CN" altLang="en-US" sz="2400" b="1">
              <a:latin typeface="Times New Roman" panose="02020603050405020304" charset="0"/>
              <a:cs typeface="Times New Roman" panose="02020603050405020304" charset="0"/>
            </a:endParaRPr>
          </a:p>
        </p:txBody>
      </p:sp>
      <p:sp>
        <p:nvSpPr>
          <p:cNvPr id="95234" name="矩形 95233"/>
          <p:cNvSpPr/>
          <p:nvPr/>
        </p:nvSpPr>
        <p:spPr>
          <a:xfrm>
            <a:off x="561975" y="1255078"/>
            <a:ext cx="1155700" cy="829945"/>
          </a:xfrm>
          <a:prstGeom prst="rect">
            <a:avLst/>
          </a:prstGeom>
          <a:noFill/>
          <a:ln w="19050" cap="flat" cmpd="sng">
            <a:solidFill>
              <a:srgbClr val="0000FF"/>
            </a:solidFill>
            <a:prstDash val="solid"/>
            <a:miter/>
            <a:headEnd type="none" w="med" len="med"/>
            <a:tailEnd type="none" w="med" len="med"/>
          </a:ln>
        </p:spPr>
        <p:txBody>
          <a:bodyPr wrap="square" anchor="ctr">
            <a:spAutoFit/>
          </a:bodyPr>
          <a:lstStyle/>
          <a:p>
            <a:pPr algn="ctr" eaLnBrk="1" hangingPunct="1"/>
            <a:r>
              <a:rPr lang="zh-CN" altLang="en-US" sz="2400" b="1" dirty="0">
                <a:solidFill>
                  <a:srgbClr val="FF0000"/>
                </a:solidFill>
                <a:latin typeface="Times New Roman" panose="02020603050405020304" charset="0"/>
                <a:ea typeface="宋体" panose="02010600030101010101" pitchFamily="2" charset="-122"/>
              </a:rPr>
              <a:t>浸入液</a:t>
            </a:r>
          </a:p>
          <a:p>
            <a:pPr algn="ctr" eaLnBrk="1" hangingPunct="1"/>
            <a:r>
              <a:rPr lang="zh-CN" altLang="en-US" sz="2400" b="1" dirty="0">
                <a:solidFill>
                  <a:srgbClr val="FF0000"/>
                </a:solidFill>
                <a:latin typeface="Times New Roman" panose="02020603050405020304" charset="0"/>
                <a:ea typeface="宋体" panose="02010600030101010101" pitchFamily="2" charset="-122"/>
              </a:rPr>
              <a:t>体中</a:t>
            </a:r>
          </a:p>
        </p:txBody>
      </p:sp>
      <p:grpSp>
        <p:nvGrpSpPr>
          <p:cNvPr id="95235" name="组合 95234"/>
          <p:cNvGrpSpPr/>
          <p:nvPr/>
        </p:nvGrpSpPr>
        <p:grpSpPr>
          <a:xfrm>
            <a:off x="1733550" y="687070"/>
            <a:ext cx="1797685" cy="1859915"/>
            <a:chOff x="1212" y="663"/>
            <a:chExt cx="916" cy="2593"/>
          </a:xfrm>
        </p:grpSpPr>
        <p:grpSp>
          <p:nvGrpSpPr>
            <p:cNvPr id="95236" name="组合 95235"/>
            <p:cNvGrpSpPr/>
            <p:nvPr/>
          </p:nvGrpSpPr>
          <p:grpSpPr>
            <a:xfrm>
              <a:off x="1215" y="663"/>
              <a:ext cx="913" cy="1157"/>
              <a:chOff x="1215" y="663"/>
              <a:chExt cx="913" cy="1157"/>
            </a:xfrm>
          </p:grpSpPr>
          <p:sp>
            <p:nvSpPr>
              <p:cNvPr id="95237" name="矩形 95236"/>
              <p:cNvSpPr/>
              <p:nvPr/>
            </p:nvSpPr>
            <p:spPr>
              <a:xfrm>
                <a:off x="1678" y="663"/>
                <a:ext cx="450" cy="1157"/>
              </a:xfrm>
              <a:prstGeom prst="rect">
                <a:avLst/>
              </a:prstGeom>
              <a:noFill/>
              <a:ln w="19050" cap="flat" cmpd="sng">
                <a:solidFill>
                  <a:srgbClr val="0000FF"/>
                </a:solidFill>
                <a:prstDash val="solid"/>
                <a:miter/>
                <a:headEnd type="none" w="med" len="med"/>
                <a:tailEnd type="none" w="med" len="med"/>
              </a:ln>
            </p:spPr>
            <p:txBody>
              <a:bodyPr wrap="square" anchor="ctr">
                <a:spAutoFit/>
              </a:bodyPr>
              <a:lstStyle/>
              <a:p>
                <a:pPr algn="ctr" eaLnBrk="1" hangingPunct="1"/>
                <a:r>
                  <a:rPr lang="zh-CN" altLang="en-US" sz="2400" b="1" dirty="0">
                    <a:solidFill>
                      <a:srgbClr val="FF0000"/>
                    </a:solidFill>
                    <a:latin typeface="Times New Roman" panose="02020603050405020304" charset="0"/>
                    <a:ea typeface="宋体" panose="02010600030101010101" pitchFamily="2" charset="-122"/>
                  </a:rPr>
                  <a:t>全部</a:t>
                </a:r>
              </a:p>
              <a:p>
                <a:pPr algn="ctr" eaLnBrk="1" hangingPunct="1"/>
                <a:r>
                  <a:rPr lang="zh-CN" altLang="en-US" sz="2400" b="1" dirty="0">
                    <a:solidFill>
                      <a:srgbClr val="FF0000"/>
                    </a:solidFill>
                    <a:latin typeface="Times New Roman" panose="02020603050405020304" charset="0"/>
                    <a:ea typeface="宋体" panose="02010600030101010101" pitchFamily="2" charset="-122"/>
                  </a:rPr>
                  <a:t>浸没</a:t>
                </a:r>
              </a:p>
            </p:txBody>
          </p:sp>
          <p:sp>
            <p:nvSpPr>
              <p:cNvPr id="95238" name="直接连接符 95237"/>
              <p:cNvSpPr/>
              <p:nvPr/>
            </p:nvSpPr>
            <p:spPr>
              <a:xfrm flipH="1">
                <a:off x="1215" y="1470"/>
                <a:ext cx="459" cy="265"/>
              </a:xfrm>
              <a:prstGeom prst="line">
                <a:avLst/>
              </a:prstGeom>
              <a:ln w="19050" cap="flat" cmpd="sng">
                <a:solidFill>
                  <a:srgbClr val="0000FF"/>
                </a:solidFill>
                <a:prstDash val="solid"/>
                <a:headEnd type="none" w="med" len="med"/>
                <a:tailEnd type="none" w="med" len="med"/>
              </a:ln>
            </p:spPr>
          </p:sp>
        </p:grpSp>
        <p:grpSp>
          <p:nvGrpSpPr>
            <p:cNvPr id="95239" name="组合 95238"/>
            <p:cNvGrpSpPr/>
            <p:nvPr/>
          </p:nvGrpSpPr>
          <p:grpSpPr>
            <a:xfrm>
              <a:off x="1212" y="2099"/>
              <a:ext cx="916" cy="1157"/>
              <a:chOff x="1212" y="2099"/>
              <a:chExt cx="916" cy="1157"/>
            </a:xfrm>
          </p:grpSpPr>
          <p:sp>
            <p:nvSpPr>
              <p:cNvPr id="95240" name="矩形 95239"/>
              <p:cNvSpPr/>
              <p:nvPr/>
            </p:nvSpPr>
            <p:spPr>
              <a:xfrm>
                <a:off x="1678" y="2099"/>
                <a:ext cx="450" cy="1157"/>
              </a:xfrm>
              <a:prstGeom prst="rect">
                <a:avLst/>
              </a:prstGeom>
              <a:noFill/>
              <a:ln w="19050" cap="flat" cmpd="sng">
                <a:solidFill>
                  <a:srgbClr val="0000FF"/>
                </a:solidFill>
                <a:prstDash val="solid"/>
                <a:miter/>
                <a:headEnd type="none" w="med" len="med"/>
                <a:tailEnd type="none" w="med" len="med"/>
              </a:ln>
            </p:spPr>
            <p:txBody>
              <a:bodyPr wrap="square" anchor="ctr">
                <a:spAutoFit/>
              </a:bodyPr>
              <a:lstStyle/>
              <a:p>
                <a:pPr algn="ctr" eaLnBrk="1" hangingPunct="1"/>
                <a:r>
                  <a:rPr lang="zh-CN" altLang="en-US" sz="2400" b="1" dirty="0">
                    <a:solidFill>
                      <a:srgbClr val="FF0000"/>
                    </a:solidFill>
                    <a:latin typeface="Times New Roman" panose="02020603050405020304" charset="0"/>
                    <a:ea typeface="宋体" panose="02010600030101010101" pitchFamily="2" charset="-122"/>
                  </a:rPr>
                  <a:t>部分</a:t>
                </a:r>
              </a:p>
              <a:p>
                <a:pPr algn="ctr" eaLnBrk="1" hangingPunct="1"/>
                <a:r>
                  <a:rPr lang="zh-CN" altLang="en-US" sz="2400" b="1" dirty="0">
                    <a:solidFill>
                      <a:srgbClr val="FF0000"/>
                    </a:solidFill>
                    <a:latin typeface="Times New Roman" panose="02020603050405020304" charset="0"/>
                    <a:ea typeface="宋体" panose="02010600030101010101" pitchFamily="2" charset="-122"/>
                  </a:rPr>
                  <a:t>浸入</a:t>
                </a:r>
              </a:p>
            </p:txBody>
          </p:sp>
          <p:sp>
            <p:nvSpPr>
              <p:cNvPr id="95241" name="直接连接符 95240"/>
              <p:cNvSpPr/>
              <p:nvPr/>
            </p:nvSpPr>
            <p:spPr>
              <a:xfrm>
                <a:off x="1212" y="2196"/>
                <a:ext cx="468" cy="257"/>
              </a:xfrm>
              <a:prstGeom prst="line">
                <a:avLst/>
              </a:prstGeom>
              <a:ln w="19050" cap="flat" cmpd="sng">
                <a:solidFill>
                  <a:srgbClr val="0000FF"/>
                </a:solidFill>
                <a:prstDash val="solid"/>
                <a:headEnd type="none" w="med" len="med"/>
                <a:tailEnd type="none" w="med" len="med"/>
              </a:ln>
            </p:spPr>
          </p:sp>
        </p:grpSp>
      </p:grpSp>
      <p:grpSp>
        <p:nvGrpSpPr>
          <p:cNvPr id="95242" name="组合 95241"/>
          <p:cNvGrpSpPr/>
          <p:nvPr/>
        </p:nvGrpSpPr>
        <p:grpSpPr>
          <a:xfrm>
            <a:off x="3546104" y="906773"/>
            <a:ext cx="2182866" cy="460202"/>
            <a:chOff x="2070" y="961"/>
            <a:chExt cx="1204" cy="559"/>
          </a:xfrm>
        </p:grpSpPr>
        <p:sp>
          <p:nvSpPr>
            <p:cNvPr id="95243" name="矩形 95242"/>
            <p:cNvSpPr/>
            <p:nvPr/>
          </p:nvSpPr>
          <p:spPr>
            <a:xfrm>
              <a:off x="2624" y="961"/>
              <a:ext cx="650" cy="559"/>
            </a:xfrm>
            <a:prstGeom prst="rect">
              <a:avLst/>
            </a:prstGeom>
            <a:noFill/>
            <a:ln w="19050" cap="flat" cmpd="sng">
              <a:solidFill>
                <a:srgbClr val="0000FF"/>
              </a:solidFill>
              <a:prstDash val="solid"/>
              <a:miter/>
              <a:headEnd type="none" w="med" len="med"/>
              <a:tailEnd type="none" w="med" len="med"/>
            </a:ln>
          </p:spPr>
          <p:txBody>
            <a:bodyPr wrap="square" anchor="ctr">
              <a:spAutoFit/>
            </a:bodyPr>
            <a:lstStyle/>
            <a:p>
              <a:pPr algn="ctr" eaLnBrk="1" hangingPunct="1"/>
              <a:r>
                <a:rPr lang="en-US" altLang="zh-CN" sz="2400" b="1" i="1">
                  <a:solidFill>
                    <a:srgbClr val="FF0000"/>
                  </a:solidFill>
                  <a:latin typeface="Times New Roman" panose="02020603050405020304" charset="0"/>
                  <a:ea typeface="宋体" panose="02010600030101010101" pitchFamily="2" charset="-122"/>
                  <a:cs typeface="Times New Roman" panose="02020603050405020304" charset="0"/>
                </a:rPr>
                <a:t>V</a:t>
              </a:r>
              <a:r>
                <a:rPr lang="zh-CN" altLang="en-US" sz="2400" b="1" baseline="-25000" dirty="0">
                  <a:solidFill>
                    <a:srgbClr val="FF0000"/>
                  </a:solidFill>
                  <a:latin typeface="Times New Roman" panose="02020603050405020304" charset="0"/>
                  <a:ea typeface="宋体" panose="02010600030101010101" pitchFamily="2" charset="-122"/>
                  <a:cs typeface="Times New Roman" panose="02020603050405020304" charset="0"/>
                </a:rPr>
                <a:t>排</a:t>
              </a:r>
              <a:r>
                <a:rPr lang="en-US" altLang="zh-CN" sz="2400" b="1">
                  <a:solidFill>
                    <a:srgbClr val="FF0000"/>
                  </a:solidFill>
                  <a:latin typeface="Times New Roman" panose="02020603050405020304" charset="0"/>
                  <a:ea typeface="宋体" panose="02010600030101010101" pitchFamily="2" charset="-122"/>
                  <a:cs typeface="Times New Roman" panose="02020603050405020304" charset="0"/>
                </a:rPr>
                <a:t>=</a:t>
              </a:r>
              <a:r>
                <a:rPr lang="en-US" altLang="zh-CN" sz="2400" b="1" i="1">
                  <a:solidFill>
                    <a:srgbClr val="FF0000"/>
                  </a:solidFill>
                  <a:latin typeface="Times New Roman" panose="02020603050405020304" charset="0"/>
                  <a:ea typeface="宋体" panose="02010600030101010101" pitchFamily="2" charset="-122"/>
                  <a:cs typeface="Times New Roman" panose="02020603050405020304" charset="0"/>
                </a:rPr>
                <a:t>V</a:t>
              </a:r>
              <a:r>
                <a:rPr lang="zh-CN" altLang="en-US" sz="2400" b="1" baseline="-25000" dirty="0">
                  <a:solidFill>
                    <a:srgbClr val="FF0000"/>
                  </a:solidFill>
                  <a:latin typeface="Times New Roman" panose="02020603050405020304" charset="0"/>
                  <a:ea typeface="宋体" panose="02010600030101010101" pitchFamily="2" charset="-122"/>
                  <a:cs typeface="Times New Roman" panose="02020603050405020304" charset="0"/>
                </a:rPr>
                <a:t>物</a:t>
              </a:r>
            </a:p>
          </p:txBody>
        </p:sp>
        <p:sp>
          <p:nvSpPr>
            <p:cNvPr id="95244" name="直接连接符 95243"/>
            <p:cNvSpPr/>
            <p:nvPr/>
          </p:nvSpPr>
          <p:spPr>
            <a:xfrm flipV="1">
              <a:off x="2070" y="1233"/>
              <a:ext cx="554" cy="1"/>
            </a:xfrm>
            <a:prstGeom prst="line">
              <a:avLst/>
            </a:prstGeom>
            <a:ln w="19050" cap="flat" cmpd="sng">
              <a:solidFill>
                <a:srgbClr val="0000FF"/>
              </a:solidFill>
              <a:prstDash val="solid"/>
              <a:headEnd type="none" w="med" len="med"/>
              <a:tailEnd type="stealth" w="lg" len="lg"/>
            </a:ln>
          </p:spPr>
        </p:sp>
      </p:grpSp>
      <p:grpSp>
        <p:nvGrpSpPr>
          <p:cNvPr id="95245" name="组合 95244"/>
          <p:cNvGrpSpPr/>
          <p:nvPr/>
        </p:nvGrpSpPr>
        <p:grpSpPr>
          <a:xfrm>
            <a:off x="3545840" y="1828158"/>
            <a:ext cx="2183130" cy="460202"/>
            <a:chOff x="2068" y="2397"/>
            <a:chExt cx="1206" cy="559"/>
          </a:xfrm>
        </p:grpSpPr>
        <p:sp>
          <p:nvSpPr>
            <p:cNvPr id="95246" name="矩形 95245"/>
            <p:cNvSpPr/>
            <p:nvPr/>
          </p:nvSpPr>
          <p:spPr>
            <a:xfrm>
              <a:off x="2623" y="2397"/>
              <a:ext cx="651" cy="559"/>
            </a:xfrm>
            <a:prstGeom prst="rect">
              <a:avLst/>
            </a:prstGeom>
            <a:noFill/>
            <a:ln w="19050" cap="flat" cmpd="sng">
              <a:solidFill>
                <a:srgbClr val="0000FF"/>
              </a:solidFill>
              <a:prstDash val="solid"/>
              <a:miter/>
              <a:headEnd type="none" w="med" len="med"/>
              <a:tailEnd type="none" w="med" len="med"/>
            </a:ln>
          </p:spPr>
          <p:txBody>
            <a:bodyPr wrap="square" anchor="ctr">
              <a:spAutoFit/>
            </a:bodyPr>
            <a:lstStyle/>
            <a:p>
              <a:pPr algn="ctr" eaLnBrk="1" hangingPunct="1"/>
              <a:r>
                <a:rPr lang="en-US" altLang="zh-CN" sz="2400" b="1" i="1">
                  <a:solidFill>
                    <a:srgbClr val="FF0000"/>
                  </a:solidFill>
                  <a:latin typeface="Times New Roman" panose="02020603050405020304" charset="0"/>
                  <a:ea typeface="宋体" panose="02010600030101010101" pitchFamily="2" charset="-122"/>
                  <a:cs typeface="Times New Roman" panose="02020603050405020304" charset="0"/>
                </a:rPr>
                <a:t>V</a:t>
              </a:r>
              <a:r>
                <a:rPr lang="zh-CN" altLang="en-US" sz="2400" b="1" baseline="-25000" dirty="0">
                  <a:solidFill>
                    <a:srgbClr val="FF0000"/>
                  </a:solidFill>
                  <a:latin typeface="Times New Roman" panose="02020603050405020304" charset="0"/>
                  <a:ea typeface="宋体" panose="02010600030101010101" pitchFamily="2" charset="-122"/>
                  <a:cs typeface="Times New Roman" panose="02020603050405020304" charset="0"/>
                </a:rPr>
                <a:t>排</a:t>
              </a:r>
              <a:r>
                <a:rPr lang="en-US" altLang="zh-CN" sz="2400" b="1">
                  <a:solidFill>
                    <a:srgbClr val="FF0000"/>
                  </a:solidFill>
                  <a:latin typeface="Times New Roman" panose="02020603050405020304" charset="0"/>
                  <a:ea typeface="宋体" panose="02010600030101010101" pitchFamily="2" charset="-122"/>
                  <a:cs typeface="Times New Roman" panose="02020603050405020304" charset="0"/>
                </a:rPr>
                <a:t>&lt;</a:t>
              </a:r>
              <a:r>
                <a:rPr lang="en-US" altLang="zh-CN" sz="2400" b="1" i="1">
                  <a:solidFill>
                    <a:srgbClr val="FF0000"/>
                  </a:solidFill>
                  <a:latin typeface="Times New Roman" panose="02020603050405020304" charset="0"/>
                  <a:ea typeface="宋体" panose="02010600030101010101" pitchFamily="2" charset="-122"/>
                  <a:cs typeface="Times New Roman" panose="02020603050405020304" charset="0"/>
                </a:rPr>
                <a:t>V</a:t>
              </a:r>
              <a:r>
                <a:rPr lang="zh-CN" altLang="en-US" sz="2400" b="1" baseline="-25000" dirty="0">
                  <a:solidFill>
                    <a:srgbClr val="FF0000"/>
                  </a:solidFill>
                  <a:latin typeface="Times New Roman" panose="02020603050405020304" charset="0"/>
                  <a:ea typeface="宋体" panose="02010600030101010101" pitchFamily="2" charset="-122"/>
                  <a:cs typeface="Times New Roman" panose="02020603050405020304" charset="0"/>
                </a:rPr>
                <a:t>物</a:t>
              </a:r>
            </a:p>
          </p:txBody>
        </p:sp>
        <p:sp>
          <p:nvSpPr>
            <p:cNvPr id="95247" name="直接连接符 95246"/>
            <p:cNvSpPr/>
            <p:nvPr/>
          </p:nvSpPr>
          <p:spPr>
            <a:xfrm>
              <a:off x="2068" y="2709"/>
              <a:ext cx="555" cy="0"/>
            </a:xfrm>
            <a:prstGeom prst="line">
              <a:avLst/>
            </a:prstGeom>
            <a:ln w="19050" cap="flat" cmpd="sng">
              <a:solidFill>
                <a:srgbClr val="0000FF"/>
              </a:solidFill>
              <a:prstDash val="solid"/>
              <a:headEnd type="none" w="med" len="med"/>
              <a:tailEnd type="stealth" w="lg" len="lg"/>
            </a:ln>
          </p:spPr>
        </p:sp>
      </p:grpSp>
      <p:sp>
        <p:nvSpPr>
          <p:cNvPr id="95252" name="直接连接符 95251"/>
          <p:cNvSpPr/>
          <p:nvPr/>
        </p:nvSpPr>
        <p:spPr>
          <a:xfrm rot="19980000">
            <a:off x="5701665" y="1944370"/>
            <a:ext cx="755015" cy="31115"/>
          </a:xfrm>
          <a:prstGeom prst="line">
            <a:avLst/>
          </a:prstGeom>
          <a:ln w="19050" cap="flat" cmpd="sng">
            <a:solidFill>
              <a:srgbClr val="0000FF"/>
            </a:solidFill>
            <a:prstDash val="solid"/>
            <a:headEnd type="none" w="med" len="med"/>
            <a:tailEnd type="stealth" w="lg" len="lg"/>
          </a:ln>
        </p:spPr>
      </p:sp>
      <p:sp>
        <p:nvSpPr>
          <p:cNvPr id="5" name="直接连接符 4"/>
          <p:cNvSpPr/>
          <p:nvPr/>
        </p:nvSpPr>
        <p:spPr>
          <a:xfrm rot="1560000" flipV="1">
            <a:off x="5704205" y="1240155"/>
            <a:ext cx="727710" cy="51435"/>
          </a:xfrm>
          <a:prstGeom prst="line">
            <a:avLst/>
          </a:prstGeom>
          <a:ln w="19050" cap="flat" cmpd="sng">
            <a:solidFill>
              <a:srgbClr val="0000FF"/>
            </a:solidFill>
            <a:prstDash val="solid"/>
            <a:headEnd type="none" w="med" len="med"/>
            <a:tailEnd type="stealth" w="lg" len="lg"/>
          </a:ln>
        </p:spPr>
      </p:sp>
      <p:sp>
        <p:nvSpPr>
          <p:cNvPr id="96258" name="文本框 96257"/>
          <p:cNvSpPr txBox="1"/>
          <p:nvPr/>
        </p:nvSpPr>
        <p:spPr>
          <a:xfrm>
            <a:off x="370205" y="2666540"/>
            <a:ext cx="8424545" cy="2123658"/>
          </a:xfrm>
          <a:prstGeom prst="rect">
            <a:avLst/>
          </a:prstGeom>
          <a:noFill/>
          <a:ln w="9525">
            <a:noFill/>
          </a:ln>
        </p:spPr>
        <p:txBody>
          <a:bodyPr wrap="square">
            <a:spAutoFit/>
          </a:bodyPr>
          <a:lstStyle/>
          <a:p>
            <a:pPr eaLnBrk="1" hangingPunct="1">
              <a:lnSpc>
                <a:spcPct val="150000"/>
              </a:lnSpc>
            </a:pPr>
            <a:r>
              <a:rPr lang="en-US" sz="2200" b="1" dirty="0">
                <a:latin typeface="Times New Roman" panose="02020603050405020304" pitchFamily="18" charset="0"/>
                <a:ea typeface="宋体" panose="02010600030101010101" pitchFamily="2" charset="-122"/>
                <a:cs typeface="Times New Roman" panose="02020603050405020304" pitchFamily="18" charset="0"/>
              </a:rPr>
              <a:t>1. </a:t>
            </a:r>
            <a:r>
              <a:rPr lang="en-US" altLang="zh-CN" sz="2200" b="1" i="1" dirty="0">
                <a:latin typeface="Times New Roman" panose="02020603050405020304" pitchFamily="18" charset="0"/>
                <a:ea typeface="宋体" panose="02010600030101010101" pitchFamily="2" charset="-122"/>
                <a:cs typeface="Times New Roman" panose="02020603050405020304" pitchFamily="18" charset="0"/>
              </a:rPr>
              <a:t>V</a:t>
            </a:r>
            <a:r>
              <a:rPr lang="zh-CN" altLang="en-US" sz="2200" b="1" baseline="-25000" dirty="0">
                <a:latin typeface="Times New Roman" panose="02020603050405020304" pitchFamily="18" charset="0"/>
                <a:ea typeface="宋体" panose="02010600030101010101" pitchFamily="2" charset="-122"/>
                <a:cs typeface="Times New Roman" panose="02020603050405020304" pitchFamily="18" charset="0"/>
              </a:rPr>
              <a:t>排</a:t>
            </a:r>
            <a:r>
              <a:rPr lang="zh-CN" altLang="en-US" sz="2200" b="1" dirty="0">
                <a:latin typeface="Times New Roman" panose="02020603050405020304" pitchFamily="18" charset="0"/>
                <a:ea typeface="宋体" panose="02010600030101010101" pitchFamily="2" charset="-122"/>
                <a:cs typeface="Times New Roman" panose="02020603050405020304" pitchFamily="18" charset="0"/>
              </a:rPr>
              <a:t>是指排开的液体的体积，不一定等于物体的体积。</a:t>
            </a:r>
          </a:p>
          <a:p>
            <a:pPr eaLnBrk="1" hangingPunct="1">
              <a:lnSpc>
                <a:spcPct val="150000"/>
              </a:lnSpc>
            </a:pPr>
            <a:r>
              <a:rPr lang="en-US" sz="2200" b="1" dirty="0">
                <a:latin typeface="Times New Roman" panose="02020603050405020304" pitchFamily="18" charset="0"/>
                <a:ea typeface="宋体" panose="02010600030101010101" pitchFamily="2" charset="-122"/>
                <a:cs typeface="Times New Roman" panose="02020603050405020304" pitchFamily="18" charset="0"/>
              </a:rPr>
              <a:t>2. </a:t>
            </a:r>
            <a:r>
              <a:rPr lang="zh-CN" altLang="en-US" sz="2200" b="1" dirty="0">
                <a:latin typeface="Times New Roman" panose="02020603050405020304" pitchFamily="18" charset="0"/>
                <a:ea typeface="宋体" panose="02010600030101010101" pitchFamily="2" charset="-122"/>
                <a:cs typeface="Times New Roman" panose="02020603050405020304" pitchFamily="18" charset="0"/>
              </a:rPr>
              <a:t>由</a:t>
            </a:r>
            <a:r>
              <a:rPr lang="en-US" altLang="zh-CN" sz="2200" b="1" i="1" dirty="0">
                <a:latin typeface="Times New Roman" panose="02020603050405020304" pitchFamily="18" charset="0"/>
                <a:ea typeface="宋体" panose="02010600030101010101" pitchFamily="2" charset="-122"/>
                <a:cs typeface="Times New Roman" panose="02020603050405020304" pitchFamily="18" charset="0"/>
              </a:rPr>
              <a:t>F</a:t>
            </a:r>
            <a:r>
              <a:rPr lang="zh-CN" altLang="en-US" sz="2200" b="1" baseline="-25000" dirty="0">
                <a:latin typeface="Times New Roman" panose="02020603050405020304" pitchFamily="18" charset="0"/>
                <a:ea typeface="宋体" panose="02010600030101010101" pitchFamily="2" charset="-122"/>
                <a:cs typeface="Times New Roman" panose="02020603050405020304" pitchFamily="18" charset="0"/>
              </a:rPr>
              <a:t>浮</a:t>
            </a:r>
            <a:r>
              <a:rPr lang="en-US" altLang="zh-CN" sz="2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200" b="1" i="1" dirty="0">
                <a:latin typeface="Times New Roman" panose="02020603050405020304" pitchFamily="18" charset="0"/>
                <a:ea typeface="宋体" panose="02010600030101010101" pitchFamily="2" charset="-122"/>
                <a:cs typeface="Times New Roman" panose="02020603050405020304" pitchFamily="18" charset="0"/>
              </a:rPr>
              <a:t>ρ</a:t>
            </a:r>
            <a:r>
              <a:rPr lang="zh-CN" altLang="en-US" sz="2200" b="1" baseline="-25000" dirty="0">
                <a:latin typeface="Times New Roman" panose="02020603050405020304" pitchFamily="18" charset="0"/>
                <a:ea typeface="宋体" panose="02010600030101010101" pitchFamily="2" charset="-122"/>
                <a:cs typeface="Times New Roman" panose="02020603050405020304" pitchFamily="18" charset="0"/>
              </a:rPr>
              <a:t>液</a:t>
            </a:r>
            <a:r>
              <a:rPr lang="en-US" altLang="zh-CN" sz="2200" b="1" i="1" dirty="0">
                <a:latin typeface="Times New Roman" panose="02020603050405020304" pitchFamily="18" charset="0"/>
                <a:ea typeface="宋体" panose="02010600030101010101" pitchFamily="2" charset="-122"/>
                <a:cs typeface="Times New Roman" panose="02020603050405020304" pitchFamily="18" charset="0"/>
              </a:rPr>
              <a:t>gV</a:t>
            </a:r>
            <a:r>
              <a:rPr lang="zh-CN" altLang="en-US" sz="2200" b="1" baseline="-25000" dirty="0">
                <a:latin typeface="Times New Roman" panose="02020603050405020304" pitchFamily="18" charset="0"/>
                <a:ea typeface="宋体" panose="02010600030101010101" pitchFamily="2" charset="-122"/>
                <a:cs typeface="Times New Roman" panose="02020603050405020304" pitchFamily="18" charset="0"/>
              </a:rPr>
              <a:t>排</a:t>
            </a:r>
            <a:r>
              <a:rPr lang="zh-CN" altLang="en-US" sz="2200" b="1" dirty="0">
                <a:latin typeface="Times New Roman" panose="02020603050405020304" pitchFamily="18" charset="0"/>
                <a:ea typeface="宋体" panose="02010600030101010101" pitchFamily="2" charset="-122"/>
                <a:cs typeface="Times New Roman" panose="02020603050405020304" pitchFamily="18" charset="0"/>
              </a:rPr>
              <a:t>可以看出，浮力的大小</a:t>
            </a:r>
            <a:r>
              <a:rPr lang="zh-CN" altLang="en-US" sz="2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只</a:t>
            </a:r>
            <a:r>
              <a:rPr lang="zh-CN" altLang="en-US" sz="2200" b="1" dirty="0">
                <a:latin typeface="Times New Roman" panose="02020603050405020304" pitchFamily="18" charset="0"/>
                <a:ea typeface="宋体" panose="02010600030101010101" pitchFamily="2" charset="-122"/>
                <a:cs typeface="Times New Roman" panose="02020603050405020304" pitchFamily="18" charset="0"/>
              </a:rPr>
              <a:t>跟</a:t>
            </a:r>
            <a:r>
              <a:rPr lang="zh-CN" altLang="en-US" sz="2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液体的密度</a:t>
            </a:r>
            <a:r>
              <a:rPr lang="zh-CN" altLang="en-US" sz="2200" b="1" dirty="0">
                <a:latin typeface="Times New Roman" panose="02020603050405020304" pitchFamily="18" charset="0"/>
                <a:ea typeface="宋体" panose="02010600030101010101" pitchFamily="2" charset="-122"/>
                <a:cs typeface="Times New Roman" panose="02020603050405020304" pitchFamily="18" charset="0"/>
              </a:rPr>
              <a:t>和物体</a:t>
            </a:r>
            <a:r>
              <a:rPr lang="zh-CN" altLang="en-US" sz="2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排开液体的体积</a:t>
            </a:r>
            <a:r>
              <a:rPr lang="zh-CN" altLang="en-US" sz="2200" b="1" dirty="0">
                <a:latin typeface="Times New Roman" panose="02020603050405020304" pitchFamily="18" charset="0"/>
                <a:ea typeface="宋体" panose="02010600030101010101" pitchFamily="2" charset="-122"/>
                <a:cs typeface="Times New Roman" panose="02020603050405020304" pitchFamily="18" charset="0"/>
              </a:rPr>
              <a:t>这两个因素有关，而跟物体本身的体积、密度、形状、在液体中的深度、在液体中是否运动、液体的多少等因素无关。</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5235"/>
                                        </p:tgtEl>
                                        <p:attrNameLst>
                                          <p:attrName>style.visibility</p:attrName>
                                        </p:attrNameLst>
                                      </p:cBhvr>
                                      <p:to>
                                        <p:strVal val="visible"/>
                                      </p:to>
                                    </p:set>
                                    <p:animEffect transition="in" filter="wipe(left)">
                                      <p:cBhvr>
                                        <p:cTn id="7" dur="500"/>
                                        <p:tgtEl>
                                          <p:spTgt spid="9523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95242"/>
                                        </p:tgtEl>
                                        <p:attrNameLst>
                                          <p:attrName>style.visibility</p:attrName>
                                        </p:attrNameLst>
                                      </p:cBhvr>
                                      <p:to>
                                        <p:strVal val="visible"/>
                                      </p:to>
                                    </p:set>
                                    <p:animEffect transition="in" filter="wipe(left)">
                                      <p:cBhvr>
                                        <p:cTn id="12" dur="500"/>
                                        <p:tgtEl>
                                          <p:spTgt spid="9524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95245"/>
                                        </p:tgtEl>
                                        <p:attrNameLst>
                                          <p:attrName>style.visibility</p:attrName>
                                        </p:attrNameLst>
                                      </p:cBhvr>
                                      <p:to>
                                        <p:strVal val="visible"/>
                                      </p:to>
                                    </p:set>
                                    <p:animEffect transition="in" filter="wipe(left)">
                                      <p:cBhvr>
                                        <p:cTn id="17" dur="500"/>
                                        <p:tgtEl>
                                          <p:spTgt spid="95245"/>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95252"/>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5"/>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4"/>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24" presetClass="entr" presetSubtype="0" fill="hold" nodeType="clickEffect">
                                  <p:stCondLst>
                                    <p:cond delay="0"/>
                                  </p:stCondLst>
                                  <p:childTnLst>
                                    <p:set>
                                      <p:cBhvr>
                                        <p:cTn id="31" dur="1" fill="hold">
                                          <p:stCondLst>
                                            <p:cond delay="0"/>
                                          </p:stCondLst>
                                        </p:cTn>
                                        <p:tgtEl>
                                          <p:spTgt spid="96258">
                                            <p:txEl>
                                              <p:pRg st="0" end="0"/>
                                            </p:txEl>
                                          </p:spTgt>
                                        </p:tgtEl>
                                        <p:attrNameLst>
                                          <p:attrName>style.visibility</p:attrName>
                                        </p:attrNameLst>
                                      </p:cBhvr>
                                      <p:to>
                                        <p:strVal val="visible"/>
                                      </p:to>
                                    </p:set>
                                    <p:anim to="" calcmode="lin" valueType="num">
                                      <p:cBhvr>
                                        <p:cTn id="32" dur="1" fill="hold"/>
                                        <p:tgtEl>
                                          <p:spTgt spid="96258">
                                            <p:txEl>
                                              <p:pRg st="0" end="0"/>
                                            </p:txEl>
                                          </p:spTgt>
                                        </p:tgtEl>
                                      </p:cBhvr>
                                    </p:anim>
                                  </p:childTnLst>
                                </p:cTn>
                              </p:par>
                            </p:childTnLst>
                          </p:cTn>
                        </p:par>
                      </p:childTnLst>
                    </p:cTn>
                  </p:par>
                  <p:par>
                    <p:cTn id="33" fill="hold">
                      <p:stCondLst>
                        <p:cond delay="indefinite"/>
                      </p:stCondLst>
                      <p:childTnLst>
                        <p:par>
                          <p:cTn id="34" fill="hold">
                            <p:stCondLst>
                              <p:cond delay="0"/>
                            </p:stCondLst>
                            <p:childTnLst>
                              <p:par>
                                <p:cTn id="35" presetID="24" presetClass="entr" presetSubtype="0" fill="hold" nodeType="clickEffect">
                                  <p:stCondLst>
                                    <p:cond delay="0"/>
                                  </p:stCondLst>
                                  <p:childTnLst>
                                    <p:set>
                                      <p:cBhvr>
                                        <p:cTn id="36" dur="1" fill="hold">
                                          <p:stCondLst>
                                            <p:cond delay="0"/>
                                          </p:stCondLst>
                                        </p:cTn>
                                        <p:tgtEl>
                                          <p:spTgt spid="96258">
                                            <p:txEl>
                                              <p:pRg st="1" end="1"/>
                                            </p:txEl>
                                          </p:spTgt>
                                        </p:tgtEl>
                                        <p:attrNameLst>
                                          <p:attrName>style.visibility</p:attrName>
                                        </p:attrNameLst>
                                      </p:cBhvr>
                                      <p:to>
                                        <p:strVal val="visible"/>
                                      </p:to>
                                    </p:set>
                                    <p:anim to="" calcmode="lin" valueType="num">
                                      <p:cBhvr>
                                        <p:cTn id="37" dur="1" fill="hold"/>
                                        <p:tgtEl>
                                          <p:spTgt spid="96258">
                                            <p:txEl>
                                              <p:pRg st="1" end="1"/>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52396" y="579830"/>
            <a:ext cx="8674100" cy="1114664"/>
          </a:xfrm>
          <a:prstGeom prst="rect">
            <a:avLst/>
          </a:prstGeom>
          <a:solidFill>
            <a:schemeClr val="bg1"/>
          </a:solidFill>
        </p:spPr>
        <p:txBody>
          <a:bodyPr wrap="square" rtlCol="0">
            <a:spAutoFit/>
          </a:bodyPr>
          <a:lstStyle/>
          <a:p>
            <a:pPr>
              <a:lnSpc>
                <a:spcPct val="125000"/>
              </a:lnSpc>
            </a:pPr>
            <a:r>
              <a:rPr lang="zh-CN" altLang="en-US" sz="2800" b="1" dirty="0">
                <a:solidFill>
                  <a:srgbClr val="0F0FFF"/>
                </a:solidFill>
                <a:latin typeface="Times New Roman" panose="02020603050405020304" charset="0"/>
                <a:ea typeface="宋体" panose="02010600030101010101" pitchFamily="2" charset="-122"/>
                <a:cs typeface="Times New Roman" panose="02020603050405020304" charset="0"/>
              </a:rPr>
              <a:t>例题  </a:t>
            </a:r>
            <a:r>
              <a:rPr lang="zh-CN" altLang="en-US" sz="2800" b="1" dirty="0">
                <a:latin typeface="Times New Roman" panose="02020603050405020304" pitchFamily="18" charset="0"/>
                <a:ea typeface="楷体" panose="02010609060101010101" pitchFamily="49" charset="-122"/>
                <a:cs typeface="Times New Roman" panose="02020603050405020304" pitchFamily="18" charset="0"/>
              </a:rPr>
              <a:t>有一个重</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7N</a:t>
            </a:r>
            <a:r>
              <a:rPr lang="zh-CN" altLang="en-US" sz="2800" b="1" dirty="0">
                <a:latin typeface="Times New Roman" panose="02020603050405020304" pitchFamily="18" charset="0"/>
                <a:ea typeface="楷体" panose="02010609060101010101" pitchFamily="49" charset="-122"/>
                <a:cs typeface="Times New Roman" panose="02020603050405020304" pitchFamily="18" charset="0"/>
              </a:rPr>
              <a:t>的铁球，当它浸没在水中时受到多大的浮力？</a:t>
            </a:r>
          </a:p>
        </p:txBody>
      </p:sp>
      <p:sp>
        <p:nvSpPr>
          <p:cNvPr id="3" name="文本框 2"/>
          <p:cNvSpPr txBox="1"/>
          <p:nvPr/>
        </p:nvSpPr>
        <p:spPr>
          <a:xfrm>
            <a:off x="276895" y="1803487"/>
            <a:ext cx="8674100" cy="2306955"/>
          </a:xfrm>
          <a:prstGeom prst="rect">
            <a:avLst/>
          </a:prstGeom>
          <a:solidFill>
            <a:schemeClr val="bg1"/>
          </a:solidFill>
        </p:spPr>
        <p:txBody>
          <a:bodyPr wrap="square" rtlCol="0">
            <a:spAutoFit/>
          </a:bodyPr>
          <a:lstStyle/>
          <a:p>
            <a:pPr fontAlgn="auto">
              <a:lnSpc>
                <a:spcPct val="150000"/>
              </a:lnSpc>
            </a:pPr>
            <a:r>
              <a:rPr lang="zh-CN" altLang="en-US" sz="2400" b="1" dirty="0">
                <a:solidFill>
                  <a:srgbClr val="0F0FFF"/>
                </a:solidFill>
                <a:latin typeface="Times New Roman" panose="02020603050405020304" charset="0"/>
                <a:ea typeface="宋体" panose="02010600030101010101" pitchFamily="2" charset="-122"/>
                <a:cs typeface="Times New Roman" panose="02020603050405020304" charset="0"/>
              </a:rPr>
              <a:t>解析  </a:t>
            </a:r>
            <a:r>
              <a:rPr lang="zh-CN" altLang="en-US" sz="2400" b="1" dirty="0">
                <a:latin typeface="Times New Roman" panose="02020603050405020304" charset="0"/>
                <a:ea typeface="宋体" panose="02010600030101010101" pitchFamily="2" charset="-122"/>
                <a:cs typeface="Times New Roman" panose="02020603050405020304" charset="0"/>
              </a:rPr>
              <a:t>根据阿基米德原理，铁球受到的浮力等于它排开的水所受的重力，即</a:t>
            </a:r>
            <a:r>
              <a:rPr lang="en-US" altLang="zh-CN" sz="2400" b="1" i="1" dirty="0">
                <a:solidFill>
                  <a:srgbClr val="FF0000"/>
                </a:solidFill>
                <a:latin typeface="Times New Roman" panose="02020603050405020304" charset="0"/>
                <a:ea typeface="宋体" panose="02010600030101010101" pitchFamily="2" charset="-122"/>
                <a:cs typeface="Times New Roman" panose="02020603050405020304" charset="0"/>
              </a:rPr>
              <a:t>F</a:t>
            </a:r>
            <a:r>
              <a:rPr lang="zh-CN" altLang="en-US" sz="2400" b="1" baseline="-25000" dirty="0">
                <a:solidFill>
                  <a:srgbClr val="FF0000"/>
                </a:solidFill>
                <a:latin typeface="Times New Roman" panose="02020603050405020304" charset="0"/>
                <a:ea typeface="宋体" panose="02010600030101010101" pitchFamily="2" charset="-122"/>
                <a:cs typeface="Times New Roman" panose="02020603050405020304" charset="0"/>
              </a:rPr>
              <a:t>浮</a:t>
            </a:r>
            <a:r>
              <a:rPr lang="en-US" altLang="zh-CN" sz="2400" b="1" dirty="0">
                <a:solidFill>
                  <a:srgbClr val="FF0000"/>
                </a:solidFill>
                <a:latin typeface="Times New Roman" panose="02020603050405020304" charset="0"/>
                <a:ea typeface="宋体" panose="02010600030101010101" pitchFamily="2" charset="-122"/>
                <a:cs typeface="Times New Roman" panose="02020603050405020304" charset="0"/>
              </a:rPr>
              <a:t>=</a:t>
            </a:r>
            <a:r>
              <a:rPr lang="en-US" altLang="zh-CN" sz="2400" b="1" i="1" dirty="0">
                <a:solidFill>
                  <a:srgbClr val="FF0000"/>
                </a:solidFill>
                <a:latin typeface="Times New Roman" panose="02020603050405020304" charset="0"/>
                <a:ea typeface="宋体" panose="02010600030101010101" pitchFamily="2" charset="-122"/>
                <a:cs typeface="Times New Roman" panose="02020603050405020304" charset="0"/>
              </a:rPr>
              <a:t>G</a:t>
            </a:r>
            <a:r>
              <a:rPr lang="zh-CN" altLang="en-US" sz="2400" b="1" baseline="-25000" dirty="0">
                <a:solidFill>
                  <a:srgbClr val="FF0000"/>
                </a:solidFill>
                <a:latin typeface="Times New Roman" panose="02020603050405020304" charset="0"/>
                <a:ea typeface="宋体" panose="02010600030101010101" pitchFamily="2" charset="-122"/>
                <a:cs typeface="Times New Roman" panose="02020603050405020304" charset="0"/>
              </a:rPr>
              <a:t>排</a:t>
            </a:r>
            <a:r>
              <a:rPr lang="zh-CN" altLang="en-US" sz="2400" b="1" dirty="0">
                <a:latin typeface="Times New Roman" panose="02020603050405020304" charset="0"/>
                <a:ea typeface="宋体" panose="02010600030101010101" pitchFamily="2" charset="-122"/>
                <a:cs typeface="Times New Roman" panose="02020603050405020304" charset="0"/>
              </a:rPr>
              <a:t>。由于铁球浸没在水中，它排开的水的体积等于铁球的体积，而铁球的体积可以由体积、质量、密度的关系式</a:t>
            </a:r>
            <a:r>
              <a:rPr lang="en-US" altLang="zh-CN" sz="2400" b="1" i="1" dirty="0">
                <a:latin typeface="Times New Roman" panose="02020603050405020304" charset="0"/>
                <a:ea typeface="宋体" panose="02010600030101010101" pitchFamily="2" charset="-122"/>
                <a:cs typeface="Times New Roman" panose="02020603050405020304" charset="0"/>
              </a:rPr>
              <a:t>V</a:t>
            </a:r>
            <a:r>
              <a:rPr lang="en-US" altLang="zh-CN" sz="2400" b="1" dirty="0">
                <a:latin typeface="Times New Roman" panose="02020603050405020304" charset="0"/>
                <a:ea typeface="宋体" panose="02010600030101010101" pitchFamily="2" charset="-122"/>
                <a:cs typeface="Times New Roman" panose="02020603050405020304" charset="0"/>
              </a:rPr>
              <a:t>=      </a:t>
            </a:r>
            <a:r>
              <a:rPr lang="zh-CN" altLang="en-US" sz="2400" b="1" dirty="0">
                <a:latin typeface="Times New Roman" panose="02020603050405020304" charset="0"/>
                <a:ea typeface="宋体" panose="02010600030101010101" pitchFamily="2" charset="-122"/>
                <a:cs typeface="Times New Roman" panose="02020603050405020304" charset="0"/>
              </a:rPr>
              <a:t>求出。</a:t>
            </a:r>
          </a:p>
        </p:txBody>
      </p:sp>
      <p:graphicFrame>
        <p:nvGraphicFramePr>
          <p:cNvPr id="4" name="对象 3">
            <a:hlinkClick r:id="" action="ppaction://ole?verb=0"/>
          </p:cNvPr>
          <p:cNvGraphicFramePr>
            <a:graphicFrameLocks noChangeAspect="1"/>
          </p:cNvGraphicFramePr>
          <p:nvPr>
            <p:extLst>
              <p:ext uri="{D42A27DB-BD31-4B8C-83A1-F6EECF244321}">
                <p14:modId xmlns:p14="http://schemas.microsoft.com/office/powerpoint/2010/main" val="4081363546"/>
              </p:ext>
            </p:extLst>
          </p:nvPr>
        </p:nvGraphicFramePr>
        <p:xfrm>
          <a:off x="1419895" y="3423105"/>
          <a:ext cx="368300" cy="810260"/>
        </p:xfrm>
        <a:graphic>
          <a:graphicData uri="http://schemas.openxmlformats.org/presentationml/2006/ole">
            <mc:AlternateContent xmlns:mc="http://schemas.openxmlformats.org/markup-compatibility/2006">
              <mc:Choice xmlns:v="urn:schemas-microsoft-com:vml" Requires="v">
                <p:oleObj spid="_x0000_s1042" r:id="rId3" imgW="190500" imgH="419100" progId="Equation.KSEE3">
                  <p:embed/>
                </p:oleObj>
              </mc:Choice>
              <mc:Fallback>
                <p:oleObj r:id="rId3" imgW="190500" imgH="419100" progId="Equation.KSEE3">
                  <p:embed/>
                  <p:pic>
                    <p:nvPicPr>
                      <p:cNvPr id="0" name="图片 1024"/>
                      <p:cNvPicPr/>
                      <p:nvPr/>
                    </p:nvPicPr>
                    <p:blipFill>
                      <a:blip r:embed="rId4"/>
                      <a:stretch>
                        <a:fillRect/>
                      </a:stretch>
                    </p:blipFill>
                    <p:spPr>
                      <a:xfrm>
                        <a:off x="1419895" y="3423105"/>
                        <a:ext cx="368300" cy="810260"/>
                      </a:xfrm>
                      <a:prstGeom prst="rect">
                        <a:avLst/>
                      </a:prstGeom>
                    </p:spPr>
                  </p:pic>
                </p:oleObj>
              </mc:Fallback>
            </mc:AlternateContent>
          </a:graphicData>
        </a:graphic>
      </p:graphicFrame>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14960" y="582295"/>
            <a:ext cx="8699500" cy="4452501"/>
          </a:xfrm>
          <a:prstGeom prst="rect">
            <a:avLst/>
          </a:prstGeom>
          <a:solidFill>
            <a:schemeClr val="bg1"/>
          </a:solidFill>
        </p:spPr>
        <p:txBody>
          <a:bodyPr wrap="square" rtlCol="0">
            <a:spAutoFit/>
          </a:bodyPr>
          <a:lstStyle/>
          <a:p>
            <a:pPr fontAlgn="auto">
              <a:lnSpc>
                <a:spcPts val="3400"/>
              </a:lnSpc>
            </a:pPr>
            <a:r>
              <a:rPr lang="zh-CN" altLang="en-US" sz="2400" b="1" dirty="0">
                <a:solidFill>
                  <a:srgbClr val="0F0FFF"/>
                </a:solidFill>
                <a:latin typeface="Times New Roman" panose="02020603050405020304" charset="0"/>
                <a:ea typeface="宋体" panose="02010600030101010101" pitchFamily="2" charset="-122"/>
                <a:cs typeface="Times New Roman" panose="02020603050405020304" charset="0"/>
              </a:rPr>
              <a:t>解：</a:t>
            </a:r>
            <a:r>
              <a:rPr lang="zh-CN" altLang="en-US" sz="2400" b="1" dirty="0">
                <a:latin typeface="Times New Roman" panose="02020603050405020304" charset="0"/>
                <a:ea typeface="宋体" panose="02010600030101010101" pitchFamily="2" charset="-122"/>
                <a:cs typeface="Times New Roman" panose="02020603050405020304" charset="0"/>
              </a:rPr>
              <a:t>铁球的质量：</a:t>
            </a:r>
          </a:p>
          <a:p>
            <a:pPr fontAlgn="auto">
              <a:lnSpc>
                <a:spcPts val="3400"/>
              </a:lnSpc>
            </a:pPr>
            <a:endParaRPr lang="zh-CN" altLang="en-US" sz="2400" b="1" dirty="0">
              <a:latin typeface="Times New Roman" panose="02020603050405020304" charset="0"/>
              <a:ea typeface="宋体" panose="02010600030101010101" pitchFamily="2" charset="-122"/>
              <a:cs typeface="Times New Roman" panose="02020603050405020304" charset="0"/>
            </a:endParaRPr>
          </a:p>
          <a:p>
            <a:pPr fontAlgn="auto">
              <a:lnSpc>
                <a:spcPts val="3400"/>
              </a:lnSpc>
            </a:pPr>
            <a:r>
              <a:rPr lang="zh-CN" altLang="en-US" sz="2400" b="1" dirty="0">
                <a:latin typeface="Times New Roman" panose="02020603050405020304" charset="0"/>
                <a:ea typeface="宋体" panose="02010600030101010101" pitchFamily="2" charset="-122"/>
                <a:cs typeface="Times New Roman" panose="02020603050405020304" charset="0"/>
              </a:rPr>
              <a:t>铁球的体积：</a:t>
            </a:r>
          </a:p>
          <a:p>
            <a:pPr fontAlgn="auto">
              <a:lnSpc>
                <a:spcPts val="3400"/>
              </a:lnSpc>
            </a:pPr>
            <a:endParaRPr lang="zh-CN" altLang="en-US" sz="2400" b="1" dirty="0">
              <a:latin typeface="Times New Roman" panose="02020603050405020304" charset="0"/>
              <a:ea typeface="宋体" panose="02010600030101010101" pitchFamily="2" charset="-122"/>
              <a:cs typeface="Times New Roman" panose="02020603050405020304" charset="0"/>
            </a:endParaRPr>
          </a:p>
          <a:p>
            <a:pPr fontAlgn="auto">
              <a:lnSpc>
                <a:spcPts val="3400"/>
              </a:lnSpc>
            </a:pPr>
            <a:r>
              <a:rPr lang="zh-CN" altLang="en-US" sz="2400" b="1" dirty="0">
                <a:latin typeface="Times New Roman" panose="02020603050405020304" charset="0"/>
                <a:ea typeface="宋体" panose="02010600030101010101" pitchFamily="2" charset="-122"/>
                <a:cs typeface="Times New Roman" panose="02020603050405020304" charset="0"/>
                <a:sym typeface="+mn-ea"/>
              </a:rPr>
              <a:t>铁球排开水的体积等于铁球的体积：</a:t>
            </a:r>
            <a:r>
              <a:rPr lang="en-US" altLang="zh-CN" sz="2400" b="1" i="1" dirty="0">
                <a:solidFill>
                  <a:srgbClr val="FF0000"/>
                </a:solidFill>
                <a:latin typeface="Times New Roman" panose="02020603050405020304" charset="0"/>
                <a:ea typeface="宋体" panose="02010600030101010101" pitchFamily="2" charset="-122"/>
                <a:cs typeface="Times New Roman" panose="02020603050405020304" charset="0"/>
                <a:sym typeface="+mn-ea"/>
              </a:rPr>
              <a:t>V</a:t>
            </a:r>
            <a:r>
              <a:rPr lang="zh-CN" altLang="en-US" sz="2400" b="1" baseline="-25000" dirty="0">
                <a:solidFill>
                  <a:srgbClr val="FF0000"/>
                </a:solidFill>
                <a:latin typeface="Times New Roman" panose="02020603050405020304" charset="0"/>
                <a:ea typeface="宋体" panose="02010600030101010101" pitchFamily="2" charset="-122"/>
                <a:cs typeface="Times New Roman" panose="02020603050405020304" charset="0"/>
                <a:sym typeface="+mn-ea"/>
              </a:rPr>
              <a:t>排</a:t>
            </a:r>
            <a:r>
              <a:rPr lang="en-US" altLang="zh-CN" sz="24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a:t>
            </a:r>
            <a:r>
              <a:rPr lang="en-US" altLang="zh-CN" sz="2400" b="1" i="1" dirty="0">
                <a:solidFill>
                  <a:srgbClr val="FF0000"/>
                </a:solidFill>
                <a:latin typeface="Times New Roman" panose="02020603050405020304" charset="0"/>
                <a:ea typeface="宋体" panose="02010600030101010101" pitchFamily="2" charset="-122"/>
                <a:cs typeface="Times New Roman" panose="02020603050405020304" charset="0"/>
                <a:sym typeface="+mn-ea"/>
              </a:rPr>
              <a:t>V</a:t>
            </a:r>
            <a:r>
              <a:rPr lang="zh-CN" altLang="en-US" sz="2400" b="1" baseline="-25000" dirty="0">
                <a:solidFill>
                  <a:srgbClr val="FF0000"/>
                </a:solidFill>
                <a:latin typeface="Times New Roman" panose="02020603050405020304" charset="0"/>
                <a:ea typeface="宋体" panose="02010600030101010101" pitchFamily="2" charset="-122"/>
                <a:cs typeface="Times New Roman" panose="02020603050405020304" charset="0"/>
                <a:sym typeface="+mn-ea"/>
              </a:rPr>
              <a:t>铁</a:t>
            </a:r>
            <a:r>
              <a:rPr lang="en-US" altLang="zh-CN" sz="24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=8.9</a:t>
            </a:r>
            <a:r>
              <a:rPr lang="zh-CN" altLang="en-US" sz="24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a:t>
            </a:r>
            <a:r>
              <a:rPr lang="en-US" altLang="zh-CN" sz="24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10</a:t>
            </a:r>
            <a:r>
              <a:rPr lang="en-US" altLang="zh-CN" sz="2400" b="1" baseline="30000" dirty="0">
                <a:solidFill>
                  <a:srgbClr val="FF0000"/>
                </a:solidFill>
                <a:latin typeface="Times New Roman" panose="02020603050405020304" charset="0"/>
                <a:ea typeface="宋体" panose="02010600030101010101" pitchFamily="2" charset="-122"/>
                <a:cs typeface="Times New Roman" panose="02020603050405020304" charset="0"/>
                <a:sym typeface="+mn-ea"/>
              </a:rPr>
              <a:t>-5</a:t>
            </a:r>
            <a:r>
              <a:rPr lang="en-US" altLang="zh-CN" sz="24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m</a:t>
            </a:r>
            <a:r>
              <a:rPr lang="en-US" altLang="zh-CN" sz="2400" b="1" baseline="30000" dirty="0">
                <a:solidFill>
                  <a:srgbClr val="FF0000"/>
                </a:solidFill>
                <a:latin typeface="Times New Roman" panose="02020603050405020304" charset="0"/>
                <a:ea typeface="宋体" panose="02010600030101010101" pitchFamily="2" charset="-122"/>
                <a:cs typeface="Times New Roman" panose="02020603050405020304" charset="0"/>
                <a:sym typeface="+mn-ea"/>
              </a:rPr>
              <a:t>3</a:t>
            </a:r>
            <a:endParaRPr lang="zh-CN" altLang="en-US" sz="600" b="1" dirty="0">
              <a:latin typeface="Times New Roman" panose="02020603050405020304" charset="0"/>
              <a:ea typeface="宋体" panose="02010600030101010101" pitchFamily="2" charset="-122"/>
              <a:cs typeface="Times New Roman" panose="02020603050405020304" charset="0"/>
            </a:endParaRPr>
          </a:p>
          <a:p>
            <a:pPr fontAlgn="auto">
              <a:lnSpc>
                <a:spcPts val="3400"/>
              </a:lnSpc>
            </a:pPr>
            <a:r>
              <a:rPr lang="zh-CN" altLang="en-US" sz="2400" b="1" dirty="0">
                <a:latin typeface="Times New Roman" panose="02020603050405020304" charset="0"/>
                <a:ea typeface="宋体" panose="02010600030101010101" pitchFamily="2" charset="-122"/>
                <a:cs typeface="Times New Roman" panose="02020603050405020304" charset="0"/>
              </a:rPr>
              <a:t>铁球排开的水所受的重力：</a:t>
            </a:r>
          </a:p>
          <a:p>
            <a:pPr algn="ctr" fontAlgn="auto">
              <a:lnSpc>
                <a:spcPts val="3400"/>
              </a:lnSpc>
            </a:pPr>
            <a:r>
              <a:rPr lang="en-US" altLang="zh-CN" sz="2400" b="1" i="1" dirty="0">
                <a:solidFill>
                  <a:srgbClr val="FF0000"/>
                </a:solidFill>
                <a:latin typeface="Times New Roman" panose="02020603050405020304" charset="0"/>
                <a:ea typeface="宋体" panose="02010600030101010101" pitchFamily="2" charset="-122"/>
                <a:cs typeface="Times New Roman" panose="02020603050405020304" charset="0"/>
              </a:rPr>
              <a:t>G</a:t>
            </a:r>
            <a:r>
              <a:rPr lang="zh-CN" altLang="en-US" sz="2400" b="1" baseline="-25000" dirty="0">
                <a:solidFill>
                  <a:srgbClr val="FF0000"/>
                </a:solidFill>
                <a:latin typeface="Times New Roman" panose="02020603050405020304" charset="0"/>
                <a:ea typeface="宋体" panose="02010600030101010101" pitchFamily="2" charset="-122"/>
                <a:cs typeface="Times New Roman" panose="02020603050405020304" charset="0"/>
              </a:rPr>
              <a:t>排</a:t>
            </a:r>
            <a:r>
              <a:rPr lang="en-US" altLang="zh-CN" sz="2400" b="1" dirty="0">
                <a:solidFill>
                  <a:srgbClr val="FF0000"/>
                </a:solidFill>
                <a:latin typeface="Times New Roman" panose="02020603050405020304" charset="0"/>
                <a:ea typeface="宋体" panose="02010600030101010101" pitchFamily="2" charset="-122"/>
                <a:cs typeface="Times New Roman" panose="02020603050405020304" charset="0"/>
              </a:rPr>
              <a:t>=</a:t>
            </a:r>
            <a:r>
              <a:rPr lang="en-US" altLang="zh-CN" sz="2400" b="1" i="1" dirty="0">
                <a:solidFill>
                  <a:srgbClr val="FF0000"/>
                </a:solidFill>
                <a:latin typeface="Times New Roman" panose="02020603050405020304" charset="0"/>
                <a:ea typeface="宋体" panose="02010600030101010101" pitchFamily="2" charset="-122"/>
                <a:cs typeface="Times New Roman" panose="02020603050405020304" charset="0"/>
              </a:rPr>
              <a:t>m</a:t>
            </a:r>
            <a:r>
              <a:rPr lang="zh-CN" altLang="en-US" sz="2400" b="1" baseline="-25000" dirty="0">
                <a:solidFill>
                  <a:srgbClr val="FF0000"/>
                </a:solidFill>
                <a:latin typeface="Times New Roman" panose="02020603050405020304" charset="0"/>
                <a:ea typeface="宋体" panose="02010600030101010101" pitchFamily="2" charset="-122"/>
                <a:cs typeface="Times New Roman" panose="02020603050405020304" charset="0"/>
              </a:rPr>
              <a:t>排</a:t>
            </a:r>
            <a:r>
              <a:rPr lang="en-US" altLang="zh-CN" sz="2400" b="1" i="1" dirty="0">
                <a:solidFill>
                  <a:srgbClr val="FF0000"/>
                </a:solidFill>
                <a:latin typeface="Times New Roman" panose="02020603050405020304" charset="0"/>
                <a:ea typeface="宋体" panose="02010600030101010101" pitchFamily="2" charset="-122"/>
                <a:cs typeface="Times New Roman" panose="02020603050405020304" charset="0"/>
              </a:rPr>
              <a:t>g</a:t>
            </a:r>
            <a:r>
              <a:rPr lang="en-US" altLang="zh-CN" sz="2400" b="1" dirty="0">
                <a:solidFill>
                  <a:srgbClr val="FF0000"/>
                </a:solidFill>
                <a:latin typeface="Times New Roman" panose="02020603050405020304" charset="0"/>
                <a:ea typeface="宋体" panose="02010600030101010101" pitchFamily="2" charset="-122"/>
                <a:cs typeface="Times New Roman" panose="02020603050405020304" charset="0"/>
              </a:rPr>
              <a:t>=</a:t>
            </a:r>
            <a:r>
              <a:rPr lang="en-US" altLang="zh-CN" sz="2400" b="1" i="1" dirty="0">
                <a:solidFill>
                  <a:srgbClr val="FF0000"/>
                </a:solidFill>
                <a:latin typeface="Times New Roman" panose="02020603050405020304" charset="0"/>
                <a:ea typeface="宋体" panose="02010600030101010101" pitchFamily="2" charset="-122"/>
                <a:cs typeface="Times New Roman" panose="02020603050405020304" charset="0"/>
              </a:rPr>
              <a:t>ρ</a:t>
            </a:r>
            <a:r>
              <a:rPr lang="zh-CN" altLang="en-US" sz="2400" b="1" baseline="-25000" dirty="0">
                <a:solidFill>
                  <a:srgbClr val="FF0000"/>
                </a:solidFill>
                <a:latin typeface="Times New Roman" panose="02020603050405020304" charset="0"/>
                <a:ea typeface="宋体" panose="02010600030101010101" pitchFamily="2" charset="-122"/>
                <a:cs typeface="Times New Roman" panose="02020603050405020304" charset="0"/>
              </a:rPr>
              <a:t>水</a:t>
            </a:r>
            <a:r>
              <a:rPr lang="en-US" altLang="zh-CN" sz="2400" b="1" i="1" dirty="0">
                <a:solidFill>
                  <a:srgbClr val="FF0000"/>
                </a:solidFill>
                <a:latin typeface="Times New Roman" panose="02020603050405020304" charset="0"/>
                <a:ea typeface="宋体" panose="02010600030101010101" pitchFamily="2" charset="-122"/>
                <a:cs typeface="Times New Roman" panose="02020603050405020304" charset="0"/>
              </a:rPr>
              <a:t>V</a:t>
            </a:r>
            <a:r>
              <a:rPr lang="zh-CN" altLang="en-US" sz="2400" b="1" baseline="-25000" dirty="0">
                <a:solidFill>
                  <a:srgbClr val="FF0000"/>
                </a:solidFill>
                <a:latin typeface="Times New Roman" panose="02020603050405020304" charset="0"/>
                <a:ea typeface="宋体" panose="02010600030101010101" pitchFamily="2" charset="-122"/>
                <a:cs typeface="Times New Roman" panose="02020603050405020304" charset="0"/>
              </a:rPr>
              <a:t>排</a:t>
            </a:r>
            <a:r>
              <a:rPr lang="en-US" altLang="zh-CN" sz="2400" b="1" i="1" dirty="0">
                <a:solidFill>
                  <a:srgbClr val="FF0000"/>
                </a:solidFill>
                <a:latin typeface="Times New Roman" panose="02020603050405020304" charset="0"/>
                <a:ea typeface="宋体" panose="02010600030101010101" pitchFamily="2" charset="-122"/>
                <a:cs typeface="Times New Roman" panose="02020603050405020304" charset="0"/>
              </a:rPr>
              <a:t>g</a:t>
            </a:r>
            <a:r>
              <a:rPr lang="en-US" altLang="zh-CN" sz="2400" b="1" dirty="0">
                <a:solidFill>
                  <a:schemeClr val="tx1"/>
                </a:solidFill>
                <a:latin typeface="Times New Roman" panose="02020603050405020304" charset="0"/>
                <a:ea typeface="宋体" panose="02010600030101010101" pitchFamily="2" charset="-122"/>
                <a:cs typeface="Times New Roman" panose="02020603050405020304" charset="0"/>
              </a:rPr>
              <a:t>=1</a:t>
            </a:r>
            <a:r>
              <a:rPr lang="zh-CN" altLang="en-US" sz="2400" b="1" dirty="0">
                <a:solidFill>
                  <a:schemeClr val="tx1"/>
                </a:solidFill>
                <a:latin typeface="Times New Roman" panose="02020603050405020304" charset="0"/>
                <a:ea typeface="宋体" panose="02010600030101010101" pitchFamily="2" charset="-122"/>
                <a:cs typeface="Times New Roman" panose="02020603050405020304" charset="0"/>
                <a:sym typeface="+mn-ea"/>
              </a:rPr>
              <a:t>×</a:t>
            </a:r>
            <a:r>
              <a:rPr lang="en-US" altLang="zh-CN" sz="2400" b="1" dirty="0">
                <a:solidFill>
                  <a:schemeClr val="tx1"/>
                </a:solidFill>
                <a:latin typeface="Times New Roman" panose="02020603050405020304" charset="0"/>
                <a:ea typeface="宋体" panose="02010600030101010101" pitchFamily="2" charset="-122"/>
                <a:cs typeface="Times New Roman" panose="02020603050405020304" charset="0"/>
              </a:rPr>
              <a:t>10</a:t>
            </a:r>
            <a:r>
              <a:rPr lang="en-US" altLang="zh-CN" sz="2400" b="1" baseline="30000" dirty="0">
                <a:solidFill>
                  <a:schemeClr val="tx1"/>
                </a:solidFill>
                <a:latin typeface="Times New Roman" panose="02020603050405020304" charset="0"/>
                <a:ea typeface="宋体" panose="02010600030101010101" pitchFamily="2" charset="-122"/>
                <a:cs typeface="Times New Roman" panose="02020603050405020304" charset="0"/>
              </a:rPr>
              <a:t>3</a:t>
            </a:r>
            <a:r>
              <a:rPr lang="en-US" altLang="zh-CN" sz="2400" b="1" dirty="0">
                <a:solidFill>
                  <a:schemeClr val="tx1"/>
                </a:solidFill>
                <a:latin typeface="Times New Roman" panose="02020603050405020304" charset="0"/>
                <a:ea typeface="宋体" panose="02010600030101010101" pitchFamily="2" charset="-122"/>
                <a:cs typeface="Times New Roman" panose="02020603050405020304" charset="0"/>
              </a:rPr>
              <a:t>kg/m</a:t>
            </a:r>
            <a:r>
              <a:rPr lang="en-US" altLang="zh-CN" sz="2400" b="1" baseline="30000" dirty="0">
                <a:solidFill>
                  <a:schemeClr val="tx1"/>
                </a:solidFill>
                <a:latin typeface="Times New Roman" panose="02020603050405020304" charset="0"/>
                <a:ea typeface="宋体" panose="02010600030101010101" pitchFamily="2" charset="-122"/>
                <a:cs typeface="Times New Roman" panose="02020603050405020304" charset="0"/>
              </a:rPr>
              <a:t>3</a:t>
            </a:r>
            <a:r>
              <a:rPr lang="zh-CN" altLang="en-US" sz="2400" b="1" dirty="0">
                <a:solidFill>
                  <a:schemeClr val="tx1"/>
                </a:solidFill>
                <a:latin typeface="Times New Roman" panose="02020603050405020304" charset="0"/>
                <a:ea typeface="宋体" panose="02010600030101010101" pitchFamily="2" charset="-122"/>
                <a:cs typeface="Times New Roman" panose="02020603050405020304" charset="0"/>
                <a:sym typeface="+mn-ea"/>
              </a:rPr>
              <a:t>×</a:t>
            </a:r>
            <a:r>
              <a:rPr lang="en-US" altLang="zh-CN" sz="2400" b="1" dirty="0">
                <a:solidFill>
                  <a:schemeClr val="tx1"/>
                </a:solidFill>
                <a:latin typeface="Times New Roman" panose="02020603050405020304" charset="0"/>
                <a:ea typeface="宋体" panose="02010600030101010101" pitchFamily="2" charset="-122"/>
                <a:cs typeface="Times New Roman" panose="02020603050405020304" charset="0"/>
              </a:rPr>
              <a:t>8.9</a:t>
            </a:r>
            <a:r>
              <a:rPr lang="zh-CN" altLang="en-US" sz="2400" b="1" dirty="0">
                <a:solidFill>
                  <a:schemeClr val="tx1"/>
                </a:solidFill>
                <a:latin typeface="Times New Roman" panose="02020603050405020304" charset="0"/>
                <a:ea typeface="宋体" panose="02010600030101010101" pitchFamily="2" charset="-122"/>
                <a:cs typeface="Times New Roman" panose="02020603050405020304" charset="0"/>
                <a:sym typeface="+mn-ea"/>
              </a:rPr>
              <a:t>×</a:t>
            </a:r>
            <a:r>
              <a:rPr lang="en-US" altLang="zh-CN" sz="2400" b="1" dirty="0">
                <a:solidFill>
                  <a:schemeClr val="tx1"/>
                </a:solidFill>
                <a:latin typeface="Times New Roman" panose="02020603050405020304" charset="0"/>
                <a:ea typeface="宋体" panose="02010600030101010101" pitchFamily="2" charset="-122"/>
                <a:cs typeface="Times New Roman" panose="02020603050405020304" charset="0"/>
              </a:rPr>
              <a:t>10</a:t>
            </a:r>
            <a:r>
              <a:rPr lang="en-US" altLang="zh-CN" sz="2400" b="1" baseline="30000" dirty="0">
                <a:solidFill>
                  <a:schemeClr val="tx1"/>
                </a:solidFill>
                <a:latin typeface="Times New Roman" panose="02020603050405020304" charset="0"/>
                <a:ea typeface="宋体" panose="02010600030101010101" pitchFamily="2" charset="-122"/>
                <a:cs typeface="Times New Roman" panose="02020603050405020304" charset="0"/>
              </a:rPr>
              <a:t>-5</a:t>
            </a:r>
            <a:r>
              <a:rPr lang="en-US" altLang="zh-CN" sz="2400" b="1" dirty="0">
                <a:solidFill>
                  <a:schemeClr val="tx1"/>
                </a:solidFill>
                <a:latin typeface="Times New Roman" panose="02020603050405020304" charset="0"/>
                <a:ea typeface="宋体" panose="02010600030101010101" pitchFamily="2" charset="-122"/>
                <a:cs typeface="Times New Roman" panose="02020603050405020304" charset="0"/>
              </a:rPr>
              <a:t>m</a:t>
            </a:r>
            <a:r>
              <a:rPr lang="en-US" altLang="zh-CN" sz="2400" b="1" baseline="30000" dirty="0">
                <a:solidFill>
                  <a:schemeClr val="tx1"/>
                </a:solidFill>
                <a:latin typeface="Times New Roman" panose="02020603050405020304" charset="0"/>
                <a:ea typeface="宋体" panose="02010600030101010101" pitchFamily="2" charset="-122"/>
                <a:cs typeface="Times New Roman" panose="02020603050405020304" charset="0"/>
              </a:rPr>
              <a:t>3</a:t>
            </a:r>
            <a:r>
              <a:rPr lang="zh-CN" altLang="en-US" sz="2400" b="1" dirty="0">
                <a:solidFill>
                  <a:schemeClr val="tx1"/>
                </a:solidFill>
                <a:latin typeface="Times New Roman" panose="02020603050405020304" charset="0"/>
                <a:ea typeface="宋体" panose="02010600030101010101" pitchFamily="2" charset="-122"/>
                <a:cs typeface="Times New Roman" panose="02020603050405020304" charset="0"/>
                <a:sym typeface="+mn-ea"/>
              </a:rPr>
              <a:t>×</a:t>
            </a:r>
            <a:r>
              <a:rPr lang="en-US" altLang="zh-CN" sz="2400" b="1" dirty="0">
                <a:solidFill>
                  <a:schemeClr val="tx1"/>
                </a:solidFill>
                <a:latin typeface="Times New Roman" panose="02020603050405020304" charset="0"/>
                <a:ea typeface="宋体" panose="02010600030101010101" pitchFamily="2" charset="-122"/>
                <a:cs typeface="Times New Roman" panose="02020603050405020304" charset="0"/>
              </a:rPr>
              <a:t>10N/kg=</a:t>
            </a:r>
            <a:r>
              <a:rPr lang="en-US" altLang="zh-CN" sz="2400" b="1" dirty="0">
                <a:solidFill>
                  <a:srgbClr val="FF0000"/>
                </a:solidFill>
                <a:latin typeface="Times New Roman" panose="02020603050405020304" charset="0"/>
                <a:ea typeface="宋体" panose="02010600030101010101" pitchFamily="2" charset="-122"/>
                <a:cs typeface="Times New Roman" panose="02020603050405020304" charset="0"/>
              </a:rPr>
              <a:t>0.89N</a:t>
            </a:r>
            <a:endParaRPr lang="zh-CN" altLang="en-US" sz="2400" b="1" dirty="0">
              <a:solidFill>
                <a:srgbClr val="FF0000"/>
              </a:solidFill>
              <a:latin typeface="Times New Roman" panose="02020603050405020304" charset="0"/>
              <a:ea typeface="宋体" panose="02010600030101010101" pitchFamily="2" charset="-122"/>
              <a:cs typeface="Times New Roman" panose="02020603050405020304" charset="0"/>
            </a:endParaRPr>
          </a:p>
          <a:p>
            <a:pPr fontAlgn="auto">
              <a:lnSpc>
                <a:spcPts val="3400"/>
              </a:lnSpc>
            </a:pPr>
            <a:r>
              <a:rPr lang="zh-CN" altLang="en-US" sz="2400" b="1" dirty="0">
                <a:latin typeface="Times New Roman" panose="02020603050405020304" charset="0"/>
                <a:ea typeface="宋体" panose="02010600030101010101" pitchFamily="2" charset="-122"/>
                <a:cs typeface="Times New Roman" panose="02020603050405020304" charset="0"/>
              </a:rPr>
              <a:t>根据阿基米德原理，铁球受到的浮力与它排开的水所受的重力相等，即</a:t>
            </a:r>
          </a:p>
          <a:p>
            <a:pPr algn="ctr" fontAlgn="auto">
              <a:lnSpc>
                <a:spcPts val="3400"/>
              </a:lnSpc>
            </a:pPr>
            <a:r>
              <a:rPr lang="en-US" altLang="zh-CN" sz="2400" b="1" i="1" dirty="0">
                <a:solidFill>
                  <a:srgbClr val="FF0000"/>
                </a:solidFill>
                <a:latin typeface="Times New Roman" panose="02020603050405020304" charset="0"/>
                <a:ea typeface="宋体" panose="02010600030101010101" pitchFamily="2" charset="-122"/>
                <a:cs typeface="Times New Roman" panose="02020603050405020304" charset="0"/>
              </a:rPr>
              <a:t>F</a:t>
            </a:r>
            <a:r>
              <a:rPr lang="zh-CN" altLang="en-US" sz="2400" b="1" baseline="-25000" dirty="0">
                <a:solidFill>
                  <a:srgbClr val="FF0000"/>
                </a:solidFill>
                <a:latin typeface="Times New Roman" panose="02020603050405020304" charset="0"/>
                <a:ea typeface="宋体" panose="02010600030101010101" pitchFamily="2" charset="-122"/>
                <a:cs typeface="Times New Roman" panose="02020603050405020304" charset="0"/>
              </a:rPr>
              <a:t>浮</a:t>
            </a:r>
            <a:r>
              <a:rPr lang="en-US" altLang="zh-CN" sz="2400" b="1" dirty="0">
                <a:solidFill>
                  <a:srgbClr val="FF0000"/>
                </a:solidFill>
                <a:latin typeface="Times New Roman" panose="02020603050405020304" charset="0"/>
                <a:ea typeface="宋体" panose="02010600030101010101" pitchFamily="2" charset="-122"/>
                <a:cs typeface="Times New Roman" panose="02020603050405020304" charset="0"/>
              </a:rPr>
              <a:t>=</a:t>
            </a:r>
            <a:r>
              <a:rPr lang="en-US" altLang="zh-CN" sz="2400" b="1" i="1" dirty="0">
                <a:solidFill>
                  <a:srgbClr val="FF0000"/>
                </a:solidFill>
                <a:latin typeface="Times New Roman" panose="02020603050405020304" charset="0"/>
                <a:ea typeface="宋体" panose="02010600030101010101" pitchFamily="2" charset="-122"/>
                <a:cs typeface="Times New Roman" panose="02020603050405020304" charset="0"/>
                <a:sym typeface="+mn-ea"/>
              </a:rPr>
              <a:t>G</a:t>
            </a:r>
            <a:r>
              <a:rPr lang="zh-CN" altLang="en-US" sz="2400" b="1" baseline="-25000" dirty="0">
                <a:solidFill>
                  <a:srgbClr val="FF0000"/>
                </a:solidFill>
                <a:latin typeface="Times New Roman" panose="02020603050405020304" charset="0"/>
                <a:ea typeface="宋体" panose="02010600030101010101" pitchFamily="2" charset="-122"/>
                <a:cs typeface="Times New Roman" panose="02020603050405020304" charset="0"/>
                <a:sym typeface="+mn-ea"/>
              </a:rPr>
              <a:t>排</a:t>
            </a:r>
            <a:r>
              <a:rPr lang="en-US" altLang="zh-CN" sz="24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=0.89N</a:t>
            </a:r>
            <a:endParaRPr lang="en-US" altLang="zh-CN" sz="2400" b="1" baseline="30000" dirty="0">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graphicFrame>
        <p:nvGraphicFramePr>
          <p:cNvPr id="3" name="对象 2">
            <a:hlinkClick r:id="" action="ppaction://ole?verb=0"/>
          </p:cNvPr>
          <p:cNvGraphicFramePr>
            <a:graphicFrameLocks noChangeAspect="1"/>
          </p:cNvGraphicFramePr>
          <p:nvPr>
            <p:extLst>
              <p:ext uri="{D42A27DB-BD31-4B8C-83A1-F6EECF244321}">
                <p14:modId xmlns:p14="http://schemas.microsoft.com/office/powerpoint/2010/main" val="537333125"/>
              </p:ext>
            </p:extLst>
          </p:nvPr>
        </p:nvGraphicFramePr>
        <p:xfrm>
          <a:off x="3020036" y="499977"/>
          <a:ext cx="3573711" cy="847065"/>
        </p:xfrm>
        <a:graphic>
          <a:graphicData uri="http://schemas.openxmlformats.org/presentationml/2006/ole">
            <mc:AlternateContent xmlns:mc="http://schemas.openxmlformats.org/markup-compatibility/2006">
              <mc:Choice xmlns:v="urn:schemas-microsoft-com:vml" Requires="v">
                <p:oleObj spid="_x0000_s2083" name="Equation" r:id="rId3" imgW="2895480" imgH="685800" progId="Equation.DSMT4">
                  <p:embed/>
                </p:oleObj>
              </mc:Choice>
              <mc:Fallback>
                <p:oleObj name="Equation" r:id="rId3" imgW="2895480" imgH="685800" progId="Equation.DSMT4">
                  <p:embed/>
                  <p:pic>
                    <p:nvPicPr>
                      <p:cNvPr id="0" name="图片 2048"/>
                      <p:cNvPicPr/>
                      <p:nvPr/>
                    </p:nvPicPr>
                    <p:blipFill>
                      <a:blip r:embed="rId4"/>
                      <a:stretch>
                        <a:fillRect/>
                      </a:stretch>
                    </p:blipFill>
                    <p:spPr>
                      <a:xfrm>
                        <a:off x="3020036" y="499977"/>
                        <a:ext cx="3573711" cy="847065"/>
                      </a:xfrm>
                      <a:prstGeom prst="rect">
                        <a:avLst/>
                      </a:prstGeom>
                    </p:spPr>
                  </p:pic>
                </p:oleObj>
              </mc:Fallback>
            </mc:AlternateContent>
          </a:graphicData>
        </a:graphic>
      </p:graphicFrame>
      <p:graphicFrame>
        <p:nvGraphicFramePr>
          <p:cNvPr id="4" name="对象 3">
            <a:hlinkClick r:id="" action="ppaction://ole?verb=0"/>
          </p:cNvPr>
          <p:cNvGraphicFramePr>
            <a:graphicFrameLocks noChangeAspect="1"/>
          </p:cNvGraphicFramePr>
          <p:nvPr>
            <p:extLst>
              <p:ext uri="{D42A27DB-BD31-4B8C-83A1-F6EECF244321}">
                <p14:modId xmlns:p14="http://schemas.microsoft.com/office/powerpoint/2010/main" val="2245270712"/>
              </p:ext>
            </p:extLst>
          </p:nvPr>
        </p:nvGraphicFramePr>
        <p:xfrm>
          <a:off x="2243380" y="1307126"/>
          <a:ext cx="4912430" cy="859420"/>
        </p:xfrm>
        <a:graphic>
          <a:graphicData uri="http://schemas.openxmlformats.org/presentationml/2006/ole">
            <mc:AlternateContent xmlns:mc="http://schemas.openxmlformats.org/markup-compatibility/2006">
              <mc:Choice xmlns:v="urn:schemas-microsoft-com:vml" Requires="v">
                <p:oleObj spid="_x0000_s2084" name="Equation" r:id="rId5" imgW="4140000" imgH="723600" progId="Equation.DSMT4">
                  <p:embed/>
                </p:oleObj>
              </mc:Choice>
              <mc:Fallback>
                <p:oleObj name="Equation" r:id="rId5" imgW="4140000" imgH="723600" progId="Equation.DSMT4">
                  <p:embed/>
                  <p:pic>
                    <p:nvPicPr>
                      <p:cNvPr id="0" name="图片 2048"/>
                      <p:cNvPicPr/>
                      <p:nvPr/>
                    </p:nvPicPr>
                    <p:blipFill>
                      <a:blip r:embed="rId6"/>
                      <a:stretch>
                        <a:fillRect/>
                      </a:stretch>
                    </p:blipFill>
                    <p:spPr>
                      <a:xfrm>
                        <a:off x="2243380" y="1307126"/>
                        <a:ext cx="4912430" cy="859420"/>
                      </a:xfrm>
                      <a:prstGeom prst="rect">
                        <a:avLst/>
                      </a:prstGeom>
                    </p:spPr>
                  </p:pic>
                </p:oleObj>
              </mc:Fallback>
            </mc:AlternateContent>
          </a:graphicData>
        </a:graphic>
      </p:graphicFrame>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fade">
                                      <p:cBhvr>
                                        <p:cTn id="12" dur="500"/>
                                        <p:tgtEl>
                                          <p:spTgt spid="2">
                                            <p:txEl>
                                              <p:pRg st="0" end="0"/>
                                            </p:txEl>
                                          </p:spTgt>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Effect transition="in" filter="fade">
                                      <p:cBhvr>
                                        <p:cTn id="21" dur="500"/>
                                        <p:tgtEl>
                                          <p:spTgt spid="2">
                                            <p:txEl>
                                              <p:pRg st="2" end="2"/>
                                            </p:txEl>
                                          </p:spTgt>
                                        </p:tgtEl>
                                      </p:cBhvr>
                                    </p:animEffect>
                                  </p:childTnLst>
                                </p:cTn>
                              </p:par>
                            </p:childTnLst>
                          </p:cTn>
                        </p:par>
                        <p:par>
                          <p:cTn id="22" fill="hold">
                            <p:stCondLst>
                              <p:cond delay="500"/>
                            </p:stCondLst>
                            <p:childTnLst>
                              <p:par>
                                <p:cTn id="23" presetID="10" presetClass="entr" presetSubtype="0"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2">
                                            <p:txEl>
                                              <p:pRg st="4" end="4"/>
                                            </p:txEl>
                                          </p:spTgt>
                                        </p:tgtEl>
                                        <p:attrNameLst>
                                          <p:attrName>style.visibility</p:attrName>
                                        </p:attrNameLst>
                                      </p:cBhvr>
                                      <p:to>
                                        <p:strVal val="visible"/>
                                      </p:to>
                                    </p:set>
                                    <p:animEffect transition="in" filter="fade">
                                      <p:cBhvr>
                                        <p:cTn id="30" dur="500"/>
                                        <p:tgtEl>
                                          <p:spTgt spid="2">
                                            <p:txEl>
                                              <p:pRg st="4" end="4"/>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2">
                                            <p:txEl>
                                              <p:pRg st="5" end="5"/>
                                            </p:txEl>
                                          </p:spTgt>
                                        </p:tgtEl>
                                        <p:attrNameLst>
                                          <p:attrName>style.visibility</p:attrName>
                                        </p:attrNameLst>
                                      </p:cBhvr>
                                      <p:to>
                                        <p:strVal val="visible"/>
                                      </p:to>
                                    </p:set>
                                    <p:animEffect transition="in" filter="fade">
                                      <p:cBhvr>
                                        <p:cTn id="35" dur="500"/>
                                        <p:tgtEl>
                                          <p:spTgt spid="2">
                                            <p:txEl>
                                              <p:pRg st="5" end="5"/>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2">
                                            <p:txEl>
                                              <p:pRg st="6" end="6"/>
                                            </p:txEl>
                                          </p:spTgt>
                                        </p:tgtEl>
                                        <p:attrNameLst>
                                          <p:attrName>style.visibility</p:attrName>
                                        </p:attrNameLst>
                                      </p:cBhvr>
                                      <p:to>
                                        <p:strVal val="visible"/>
                                      </p:to>
                                    </p:set>
                                    <p:animEffect transition="in" filter="fade">
                                      <p:cBhvr>
                                        <p:cTn id="40" dur="500"/>
                                        <p:tgtEl>
                                          <p:spTgt spid="2">
                                            <p:txEl>
                                              <p:pRg st="6" end="6"/>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2">
                                            <p:txEl>
                                              <p:pRg st="7" end="7"/>
                                            </p:txEl>
                                          </p:spTgt>
                                        </p:tgtEl>
                                        <p:attrNameLst>
                                          <p:attrName>style.visibility</p:attrName>
                                        </p:attrNameLst>
                                      </p:cBhvr>
                                      <p:to>
                                        <p:strVal val="visible"/>
                                      </p:to>
                                    </p:set>
                                    <p:animEffect transition="in" filter="fade">
                                      <p:cBhvr>
                                        <p:cTn id="45" dur="500"/>
                                        <p:tgtEl>
                                          <p:spTgt spid="2">
                                            <p:txEl>
                                              <p:pRg st="7" end="7"/>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2">
                                            <p:txEl>
                                              <p:pRg st="8" end="8"/>
                                            </p:txEl>
                                          </p:spTgt>
                                        </p:tgtEl>
                                        <p:attrNameLst>
                                          <p:attrName>style.visibility</p:attrName>
                                        </p:attrNameLst>
                                      </p:cBhvr>
                                      <p:to>
                                        <p:strVal val="visible"/>
                                      </p:to>
                                    </p:set>
                                    <p:animEffect transition="in" filter="fade">
                                      <p:cBhvr>
                                        <p:cTn id="50"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329565" y="3539490"/>
            <a:ext cx="8814435" cy="1198880"/>
          </a:xfrm>
          <a:prstGeom prst="rect">
            <a:avLst/>
          </a:prstGeom>
          <a:solidFill>
            <a:schemeClr val="bg1"/>
          </a:solidFill>
        </p:spPr>
        <p:txBody>
          <a:bodyPr wrap="square" rtlCol="0">
            <a:spAutoFit/>
          </a:bodyPr>
          <a:lstStyle/>
          <a:p>
            <a:endParaRPr lang="zh-CN" altLang="en-US" sz="2400" b="1" dirty="0">
              <a:latin typeface="Times New Roman" panose="02020603050405020304" charset="0"/>
              <a:ea typeface="宋体" panose="02010600030101010101" pitchFamily="2" charset="-122"/>
            </a:endParaRPr>
          </a:p>
          <a:p>
            <a:r>
              <a:rPr lang="zh-CN" altLang="en-US" sz="2400" b="1" dirty="0">
                <a:latin typeface="Times New Roman" panose="02020603050405020304" charset="0"/>
                <a:ea typeface="宋体" panose="02010600030101010101" pitchFamily="2" charset="-122"/>
              </a:rPr>
              <a:t>因此，例题中铁球所受浮力为：</a:t>
            </a:r>
          </a:p>
          <a:p>
            <a:endParaRPr lang="zh-CN" altLang="en-US" sz="2400" b="1" dirty="0">
              <a:latin typeface="Times New Roman" panose="02020603050405020304" charset="0"/>
              <a:ea typeface="宋体" panose="02010600030101010101" pitchFamily="2" charset="-122"/>
            </a:endParaRPr>
          </a:p>
        </p:txBody>
      </p:sp>
      <p:sp>
        <p:nvSpPr>
          <p:cNvPr id="2" name="文本框 1"/>
          <p:cNvSpPr txBox="1"/>
          <p:nvPr/>
        </p:nvSpPr>
        <p:spPr>
          <a:xfrm>
            <a:off x="3903852" y="426616"/>
            <a:ext cx="1638300" cy="460375"/>
          </a:xfrm>
          <a:prstGeom prst="rect">
            <a:avLst/>
          </a:prstGeom>
          <a:noFill/>
          <a:ln w="12700">
            <a:noFill/>
          </a:ln>
        </p:spPr>
        <p:txBody>
          <a:bodyPr wrap="square">
            <a:spAutoFit/>
          </a:bodyPr>
          <a:lstStyle>
            <a:defPPr>
              <a:defRPr lang="zh-CN"/>
            </a:defPPr>
            <a:lvl1pPr>
              <a:spcBef>
                <a:spcPct val="50000"/>
              </a:spcBef>
              <a:defRPr sz="2400" b="1">
                <a:solidFill>
                  <a:srgbClr val="0000FF"/>
                </a:solidFill>
                <a:latin typeface="黑体" panose="02010609060101010101" pitchFamily="49" charset="-122"/>
                <a:ea typeface="黑体" panose="02010609060101010101" pitchFamily="49" charset="-122"/>
              </a:defRPr>
            </a:lvl1pPr>
          </a:lstStyle>
          <a:p>
            <a:r>
              <a:rPr lang="zh-CN" altLang="en-US" dirty="0"/>
              <a:t>解题总结</a:t>
            </a:r>
          </a:p>
        </p:txBody>
      </p:sp>
      <p:sp>
        <p:nvSpPr>
          <p:cNvPr id="3" name="文本框 2"/>
          <p:cNvSpPr txBox="1"/>
          <p:nvPr/>
        </p:nvSpPr>
        <p:spPr>
          <a:xfrm>
            <a:off x="514350" y="936858"/>
            <a:ext cx="6196330" cy="2306955"/>
          </a:xfrm>
          <a:prstGeom prst="rect">
            <a:avLst/>
          </a:prstGeom>
          <a:solidFill>
            <a:schemeClr val="bg1"/>
          </a:solidFill>
        </p:spPr>
        <p:txBody>
          <a:bodyPr wrap="square" rtlCol="0">
            <a:spAutoFit/>
          </a:bodyPr>
          <a:lstStyle/>
          <a:p>
            <a:pPr fontAlgn="auto">
              <a:lnSpc>
                <a:spcPct val="150000"/>
              </a:lnSpc>
            </a:pPr>
            <a:r>
              <a:rPr lang="zh-CN" altLang="en-US" sz="2400" b="1" dirty="0">
                <a:solidFill>
                  <a:srgbClr val="FF0000"/>
                </a:solidFill>
                <a:latin typeface="Times New Roman" panose="02020603050405020304" charset="0"/>
                <a:ea typeface="宋体" panose="02010600030101010101" pitchFamily="2" charset="-122"/>
                <a:cs typeface="Times New Roman" panose="02020603050405020304" charset="0"/>
              </a:rPr>
              <a:t>浸没</a:t>
            </a:r>
            <a:r>
              <a:rPr lang="zh-CN" altLang="en-US" sz="2400" b="1" dirty="0">
                <a:latin typeface="Times New Roman" panose="02020603050405020304" charset="0"/>
                <a:ea typeface="宋体" panose="02010600030101010101" pitchFamily="2" charset="-122"/>
                <a:cs typeface="Times New Roman" panose="02020603050405020304" charset="0"/>
              </a:rPr>
              <a:t>在液体中的</a:t>
            </a:r>
            <a:r>
              <a:rPr lang="zh-CN" altLang="en-US" sz="2400" b="1" dirty="0">
                <a:solidFill>
                  <a:srgbClr val="FF0000"/>
                </a:solidFill>
                <a:latin typeface="Times New Roman" panose="02020603050405020304" charset="0"/>
                <a:ea typeface="宋体" panose="02010600030101010101" pitchFamily="2" charset="-122"/>
                <a:cs typeface="Times New Roman" panose="02020603050405020304" charset="0"/>
              </a:rPr>
              <a:t>实心物体：</a:t>
            </a:r>
            <a:endParaRPr lang="zh-CN" altLang="en-US" sz="2400" b="1" dirty="0">
              <a:latin typeface="Times New Roman" panose="02020603050405020304" charset="0"/>
              <a:ea typeface="宋体" panose="02010600030101010101" pitchFamily="2" charset="-122"/>
              <a:cs typeface="Times New Roman" panose="02020603050405020304" charset="0"/>
            </a:endParaRPr>
          </a:p>
          <a:p>
            <a:pPr fontAlgn="auto">
              <a:lnSpc>
                <a:spcPct val="150000"/>
              </a:lnSpc>
            </a:pPr>
            <a:r>
              <a:rPr lang="en-US" altLang="zh-CN" sz="2400" b="1" i="1" dirty="0">
                <a:latin typeface="Times New Roman" panose="02020603050405020304" charset="0"/>
                <a:ea typeface="宋体" panose="02010600030101010101" pitchFamily="2" charset="-122"/>
                <a:cs typeface="Times New Roman" panose="02020603050405020304" charset="0"/>
              </a:rPr>
              <a:t>G</a:t>
            </a:r>
            <a:r>
              <a:rPr lang="zh-CN" altLang="en-US" sz="2400" b="1" baseline="-25000" dirty="0">
                <a:latin typeface="Times New Roman" panose="02020603050405020304" charset="0"/>
                <a:ea typeface="宋体" panose="02010600030101010101" pitchFamily="2" charset="-122"/>
                <a:cs typeface="Times New Roman" panose="02020603050405020304" charset="0"/>
              </a:rPr>
              <a:t>物</a:t>
            </a:r>
            <a:r>
              <a:rPr lang="en-US" altLang="zh-CN" sz="2400" b="1" dirty="0">
                <a:latin typeface="Times New Roman" panose="02020603050405020304" charset="0"/>
                <a:ea typeface="宋体" panose="02010600030101010101" pitchFamily="2" charset="-122"/>
                <a:cs typeface="Times New Roman" panose="02020603050405020304" charset="0"/>
              </a:rPr>
              <a:t>=</a:t>
            </a:r>
            <a:r>
              <a:rPr lang="en-US" altLang="zh-CN" sz="2400" b="1" i="1" dirty="0">
                <a:latin typeface="Times New Roman" panose="02020603050405020304" charset="0"/>
                <a:ea typeface="宋体" panose="02010600030101010101" pitchFamily="2" charset="-122"/>
                <a:cs typeface="Times New Roman" panose="02020603050405020304" charset="0"/>
              </a:rPr>
              <a:t>ρ</a:t>
            </a:r>
            <a:r>
              <a:rPr lang="zh-CN" altLang="en-US" sz="2400" b="1" baseline="-25000" dirty="0">
                <a:latin typeface="Times New Roman" panose="02020603050405020304" charset="0"/>
                <a:ea typeface="宋体" panose="02010600030101010101" pitchFamily="2" charset="-122"/>
                <a:cs typeface="Times New Roman" panose="02020603050405020304" charset="0"/>
              </a:rPr>
              <a:t>物</a:t>
            </a:r>
            <a:r>
              <a:rPr lang="en-US" altLang="zh-CN" sz="2400" b="1" i="1" dirty="0">
                <a:latin typeface="Times New Roman" panose="02020603050405020304" charset="0"/>
                <a:ea typeface="宋体" panose="02010600030101010101" pitchFamily="2" charset="-122"/>
                <a:cs typeface="Times New Roman" panose="02020603050405020304" charset="0"/>
              </a:rPr>
              <a:t>gV</a:t>
            </a:r>
            <a:r>
              <a:rPr lang="zh-CN" altLang="en-US" sz="2400" b="1" baseline="-25000" dirty="0">
                <a:latin typeface="Times New Roman" panose="02020603050405020304" charset="0"/>
                <a:ea typeface="宋体" panose="02010600030101010101" pitchFamily="2" charset="-122"/>
                <a:cs typeface="Times New Roman" panose="02020603050405020304" charset="0"/>
              </a:rPr>
              <a:t>物</a:t>
            </a:r>
            <a:r>
              <a:rPr lang="zh-CN" altLang="en-US" sz="2400" b="1" dirty="0">
                <a:latin typeface="Times New Roman" panose="02020603050405020304" charset="0"/>
                <a:ea typeface="宋体" panose="02010600030101010101" pitchFamily="2" charset="-122"/>
                <a:cs typeface="Times New Roman" panose="02020603050405020304" charset="0"/>
              </a:rPr>
              <a:t>     </a:t>
            </a:r>
            <a:r>
              <a:rPr lang="en-US" altLang="zh-CN" sz="2400" b="1" i="1" dirty="0">
                <a:latin typeface="Times New Roman" panose="02020603050405020304" charset="0"/>
                <a:ea typeface="宋体" panose="02010600030101010101" pitchFamily="2" charset="-122"/>
                <a:cs typeface="Times New Roman" panose="02020603050405020304" charset="0"/>
              </a:rPr>
              <a:t>F</a:t>
            </a:r>
            <a:r>
              <a:rPr lang="zh-CN" altLang="en-US" sz="2400" b="1" baseline="-25000" dirty="0">
                <a:latin typeface="Times New Roman" panose="02020603050405020304" charset="0"/>
                <a:ea typeface="宋体" panose="02010600030101010101" pitchFamily="2" charset="-122"/>
                <a:cs typeface="Times New Roman" panose="02020603050405020304" charset="0"/>
              </a:rPr>
              <a:t>浮</a:t>
            </a:r>
            <a:r>
              <a:rPr lang="en-US" altLang="zh-CN" sz="2400" b="1" dirty="0">
                <a:latin typeface="Times New Roman" panose="02020603050405020304" charset="0"/>
                <a:ea typeface="宋体" panose="02010600030101010101" pitchFamily="2" charset="-122"/>
                <a:cs typeface="Times New Roman" panose="02020603050405020304" charset="0"/>
              </a:rPr>
              <a:t>=</a:t>
            </a:r>
            <a:r>
              <a:rPr lang="en-US" altLang="zh-CN" sz="2400" b="1" i="1" dirty="0">
                <a:latin typeface="Times New Roman" panose="02020603050405020304" charset="0"/>
                <a:ea typeface="宋体" panose="02010600030101010101" pitchFamily="2" charset="-122"/>
                <a:cs typeface="Times New Roman" panose="02020603050405020304" charset="0"/>
                <a:sym typeface="+mn-ea"/>
              </a:rPr>
              <a:t>ρ</a:t>
            </a:r>
            <a:r>
              <a:rPr lang="zh-CN" altLang="en-US" sz="2400" b="1" baseline="-25000" dirty="0">
                <a:latin typeface="Times New Roman" panose="02020603050405020304" charset="0"/>
                <a:ea typeface="宋体" panose="02010600030101010101" pitchFamily="2" charset="-122"/>
                <a:cs typeface="Times New Roman" panose="02020603050405020304" charset="0"/>
                <a:sym typeface="+mn-ea"/>
              </a:rPr>
              <a:t>液</a:t>
            </a:r>
            <a:r>
              <a:rPr lang="en-US" altLang="zh-CN" sz="2400" b="1" i="1" dirty="0">
                <a:latin typeface="Times New Roman" panose="02020603050405020304" charset="0"/>
                <a:ea typeface="宋体" panose="02010600030101010101" pitchFamily="2" charset="-122"/>
                <a:cs typeface="Times New Roman" panose="02020603050405020304" charset="0"/>
                <a:sym typeface="+mn-ea"/>
              </a:rPr>
              <a:t>gV</a:t>
            </a:r>
            <a:r>
              <a:rPr lang="zh-CN" altLang="en-US" sz="2400" b="1" baseline="-25000" dirty="0">
                <a:latin typeface="Times New Roman" panose="02020603050405020304" charset="0"/>
                <a:ea typeface="宋体" panose="02010600030101010101" pitchFamily="2" charset="-122"/>
                <a:cs typeface="Times New Roman" panose="02020603050405020304" charset="0"/>
                <a:sym typeface="+mn-ea"/>
              </a:rPr>
              <a:t>排</a:t>
            </a:r>
            <a:endParaRPr lang="zh-CN" altLang="en-US" sz="2400" b="1" dirty="0">
              <a:latin typeface="Times New Roman" panose="02020603050405020304" charset="0"/>
              <a:ea typeface="宋体" panose="02010600030101010101" pitchFamily="2" charset="-122"/>
              <a:cs typeface="Times New Roman" panose="02020603050405020304" charset="0"/>
              <a:sym typeface="+mn-ea"/>
            </a:endParaRPr>
          </a:p>
          <a:p>
            <a:pPr fontAlgn="auto">
              <a:lnSpc>
                <a:spcPct val="150000"/>
              </a:lnSpc>
            </a:pPr>
            <a:endParaRPr lang="zh-CN" altLang="en-US" sz="2400" b="1" dirty="0">
              <a:latin typeface="Times New Roman" panose="02020603050405020304" charset="0"/>
              <a:ea typeface="宋体" panose="02010600030101010101" pitchFamily="2" charset="-122"/>
              <a:cs typeface="Times New Roman" panose="02020603050405020304" charset="0"/>
              <a:sym typeface="+mn-ea"/>
            </a:endParaRPr>
          </a:p>
          <a:p>
            <a:pPr fontAlgn="auto">
              <a:lnSpc>
                <a:spcPct val="150000"/>
              </a:lnSpc>
            </a:pPr>
            <a:r>
              <a:rPr lang="zh-CN" altLang="en-US" sz="2400" b="1" dirty="0">
                <a:latin typeface="Times New Roman" panose="02020603050405020304" charset="0"/>
                <a:ea typeface="宋体" panose="02010600030101010101" pitchFamily="2" charset="-122"/>
                <a:cs typeface="Times New Roman" panose="02020603050405020304" charset="0"/>
                <a:sym typeface="+mn-ea"/>
              </a:rPr>
              <a:t>可得：                            ， </a:t>
            </a:r>
          </a:p>
        </p:txBody>
      </p:sp>
      <p:graphicFrame>
        <p:nvGraphicFramePr>
          <p:cNvPr id="4" name="对象 3">
            <a:hlinkClick r:id="" action="ppaction://ole?verb=0"/>
          </p:cNvPr>
          <p:cNvGraphicFramePr>
            <a:graphicFrameLocks noChangeAspect="1"/>
          </p:cNvGraphicFramePr>
          <p:nvPr>
            <p:extLst>
              <p:ext uri="{D42A27DB-BD31-4B8C-83A1-F6EECF244321}">
                <p14:modId xmlns:p14="http://schemas.microsoft.com/office/powerpoint/2010/main" val="2674340312"/>
              </p:ext>
            </p:extLst>
          </p:nvPr>
        </p:nvGraphicFramePr>
        <p:xfrm>
          <a:off x="1598295" y="2397359"/>
          <a:ext cx="1916692" cy="945446"/>
        </p:xfrm>
        <a:graphic>
          <a:graphicData uri="http://schemas.openxmlformats.org/presentationml/2006/ole">
            <mc:AlternateContent xmlns:mc="http://schemas.openxmlformats.org/markup-compatibility/2006">
              <mc:Choice xmlns:v="urn:schemas-microsoft-com:vml" Requires="v">
                <p:oleObj spid="_x0000_s3120" r:id="rId3" imgW="927100" imgH="457200" progId="Equation.KSEE3">
                  <p:embed/>
                </p:oleObj>
              </mc:Choice>
              <mc:Fallback>
                <p:oleObj r:id="rId3" imgW="927100" imgH="457200" progId="Equation.KSEE3">
                  <p:embed/>
                  <p:pic>
                    <p:nvPicPr>
                      <p:cNvPr id="0" name="图片 3072"/>
                      <p:cNvPicPr/>
                      <p:nvPr/>
                    </p:nvPicPr>
                    <p:blipFill>
                      <a:blip r:embed="rId4"/>
                      <a:stretch>
                        <a:fillRect/>
                      </a:stretch>
                    </p:blipFill>
                    <p:spPr>
                      <a:xfrm>
                        <a:off x="1598295" y="2397359"/>
                        <a:ext cx="1916692" cy="945446"/>
                      </a:xfrm>
                      <a:prstGeom prst="rect">
                        <a:avLst/>
                      </a:prstGeom>
                    </p:spPr>
                  </p:pic>
                </p:oleObj>
              </mc:Fallback>
            </mc:AlternateContent>
          </a:graphicData>
        </a:graphic>
      </p:graphicFrame>
      <p:sp>
        <p:nvSpPr>
          <p:cNvPr id="6" name="文本框 5"/>
          <p:cNvSpPr txBox="1"/>
          <p:nvPr/>
        </p:nvSpPr>
        <p:spPr>
          <a:xfrm>
            <a:off x="514350" y="1074970"/>
            <a:ext cx="774700" cy="460375"/>
          </a:xfrm>
          <a:prstGeom prst="rect">
            <a:avLst/>
          </a:prstGeom>
          <a:noFill/>
          <a:ln w="28575" cmpd="sng">
            <a:solidFill>
              <a:schemeClr val="accent1">
                <a:shade val="50000"/>
              </a:schemeClr>
            </a:solidFill>
            <a:prstDash val="solid"/>
          </a:ln>
        </p:spPr>
        <p:txBody>
          <a:bodyPr wrap="square" rtlCol="0">
            <a:spAutoFit/>
          </a:bodyPr>
          <a:lstStyle/>
          <a:p>
            <a:endParaRPr lang="zh-CN" altLang="en-US" sz="2400" b="1">
              <a:latin typeface="Times New Roman" panose="02020603050405020304" charset="0"/>
              <a:ea typeface="宋体" panose="02010600030101010101" pitchFamily="2" charset="-122"/>
              <a:cs typeface="Times New Roman" panose="02020603050405020304" charset="0"/>
            </a:endParaRPr>
          </a:p>
        </p:txBody>
      </p:sp>
      <p:sp>
        <p:nvSpPr>
          <p:cNvPr id="7" name="椭圆形标注 6"/>
          <p:cNvSpPr/>
          <p:nvPr/>
        </p:nvSpPr>
        <p:spPr>
          <a:xfrm>
            <a:off x="4610100" y="1264835"/>
            <a:ext cx="1714500" cy="825500"/>
          </a:xfrm>
          <a:prstGeom prst="wedgeEllipseCallout">
            <a:avLst>
              <a:gd name="adj1" fmla="val -242296"/>
              <a:gd name="adj2" fmla="val -2207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i="1">
                <a:latin typeface="Times New Roman" panose="02020603050405020304" charset="0"/>
                <a:ea typeface="宋体" panose="02010600030101010101" pitchFamily="2" charset="-122"/>
                <a:cs typeface="Times New Roman" panose="02020603050405020304" charset="0"/>
                <a:sym typeface="+mn-ea"/>
              </a:rPr>
              <a:t>V</a:t>
            </a:r>
            <a:r>
              <a:rPr lang="zh-CN" altLang="en-US" sz="2400" b="1" baseline="-25000">
                <a:latin typeface="Times New Roman" panose="02020603050405020304" charset="0"/>
                <a:ea typeface="宋体" panose="02010600030101010101" pitchFamily="2" charset="-122"/>
                <a:cs typeface="Times New Roman" panose="02020603050405020304" charset="0"/>
                <a:sym typeface="+mn-ea"/>
              </a:rPr>
              <a:t>物</a:t>
            </a:r>
            <a:r>
              <a:rPr lang="en-US" altLang="zh-CN" sz="2400" b="1">
                <a:latin typeface="Times New Roman" panose="02020603050405020304" charset="0"/>
                <a:ea typeface="宋体" panose="02010600030101010101" pitchFamily="2" charset="-122"/>
                <a:cs typeface="Times New Roman" panose="02020603050405020304" charset="0"/>
                <a:sym typeface="+mn-ea"/>
              </a:rPr>
              <a:t>=</a:t>
            </a:r>
            <a:r>
              <a:rPr lang="en-US" altLang="zh-CN" sz="2400" b="1" i="1">
                <a:latin typeface="Times New Roman" panose="02020603050405020304" charset="0"/>
                <a:ea typeface="宋体" panose="02010600030101010101" pitchFamily="2" charset="-122"/>
                <a:cs typeface="Times New Roman" panose="02020603050405020304" charset="0"/>
                <a:sym typeface="+mn-ea"/>
              </a:rPr>
              <a:t>V</a:t>
            </a:r>
            <a:r>
              <a:rPr lang="zh-CN" altLang="en-US" sz="2400" b="1" baseline="-25000">
                <a:latin typeface="Times New Roman" panose="02020603050405020304" charset="0"/>
                <a:ea typeface="宋体" panose="02010600030101010101" pitchFamily="2" charset="-122"/>
                <a:cs typeface="Times New Roman" panose="02020603050405020304" charset="0"/>
                <a:sym typeface="+mn-ea"/>
              </a:rPr>
              <a:t>排</a:t>
            </a:r>
            <a:endParaRPr lang="zh-CN" altLang="en-US" sz="2400">
              <a:latin typeface="Times New Roman" panose="02020603050405020304" charset="0"/>
              <a:ea typeface="宋体" panose="02010600030101010101" pitchFamily="2" charset="-122"/>
              <a:cs typeface="Times New Roman" panose="02020603050405020304" charset="0"/>
            </a:endParaRPr>
          </a:p>
        </p:txBody>
      </p:sp>
      <p:graphicFrame>
        <p:nvGraphicFramePr>
          <p:cNvPr id="8" name="对象 7">
            <a:hlinkClick r:id="" action="ppaction://ole?verb=0"/>
          </p:cNvPr>
          <p:cNvGraphicFramePr>
            <a:graphicFrameLocks noChangeAspect="1"/>
          </p:cNvGraphicFramePr>
          <p:nvPr>
            <p:extLst>
              <p:ext uri="{D42A27DB-BD31-4B8C-83A1-F6EECF244321}">
                <p14:modId xmlns:p14="http://schemas.microsoft.com/office/powerpoint/2010/main" val="153387917"/>
              </p:ext>
            </p:extLst>
          </p:nvPr>
        </p:nvGraphicFramePr>
        <p:xfrm>
          <a:off x="4485112" y="2336072"/>
          <a:ext cx="1436171" cy="1072515"/>
        </p:xfrm>
        <a:graphic>
          <a:graphicData uri="http://schemas.openxmlformats.org/presentationml/2006/ole">
            <mc:AlternateContent xmlns:mc="http://schemas.openxmlformats.org/markup-compatibility/2006">
              <mc:Choice xmlns:v="urn:schemas-microsoft-com:vml" Requires="v">
                <p:oleObj spid="_x0000_s3121" name="Equation" r:id="rId5" imgW="952200" imgH="711000" progId="Equation.DSMT4">
                  <p:embed/>
                </p:oleObj>
              </mc:Choice>
              <mc:Fallback>
                <p:oleObj name="Equation" r:id="rId5" imgW="952200" imgH="711000" progId="Equation.DSMT4">
                  <p:embed/>
                  <p:pic>
                    <p:nvPicPr>
                      <p:cNvPr id="0" name="图片 3072"/>
                      <p:cNvPicPr/>
                      <p:nvPr/>
                    </p:nvPicPr>
                    <p:blipFill>
                      <a:blip r:embed="rId6"/>
                      <a:stretch>
                        <a:fillRect/>
                      </a:stretch>
                    </p:blipFill>
                    <p:spPr>
                      <a:xfrm>
                        <a:off x="4485112" y="2336072"/>
                        <a:ext cx="1436171" cy="1072515"/>
                      </a:xfrm>
                      <a:prstGeom prst="rect">
                        <a:avLst/>
                      </a:prstGeom>
                    </p:spPr>
                  </p:pic>
                </p:oleObj>
              </mc:Fallback>
            </mc:AlternateContent>
          </a:graphicData>
        </a:graphic>
      </p:graphicFrame>
      <p:sp>
        <p:nvSpPr>
          <p:cNvPr id="9" name="文本框 8"/>
          <p:cNvSpPr txBox="1"/>
          <p:nvPr/>
        </p:nvSpPr>
        <p:spPr>
          <a:xfrm>
            <a:off x="6199464" y="2056779"/>
            <a:ext cx="2818806" cy="1568450"/>
          </a:xfrm>
          <a:prstGeom prst="rect">
            <a:avLst/>
          </a:prstGeom>
          <a:solidFill>
            <a:schemeClr val="bg1"/>
          </a:solidFill>
          <a:ln w="9525">
            <a:solidFill>
              <a:srgbClr val="0F0FFF"/>
            </a:solidFill>
          </a:ln>
        </p:spPr>
        <p:txBody>
          <a:bodyPr wrap="square" rtlCol="0">
            <a:spAutoFit/>
          </a:bodyPr>
          <a:lstStyle/>
          <a:p>
            <a:r>
              <a:rPr lang="zh-CN" altLang="en-US" sz="2400" b="1" dirty="0">
                <a:latin typeface="Times New Roman" panose="02020603050405020304" charset="0"/>
                <a:ea typeface="宋体" panose="02010600030101010101" pitchFamily="2" charset="-122"/>
              </a:rPr>
              <a:t>浸没在液体中实心物体，所受重力与浮力之比等于物体与液体的密度之比。</a:t>
            </a:r>
          </a:p>
        </p:txBody>
      </p:sp>
      <p:graphicFrame>
        <p:nvGraphicFramePr>
          <p:cNvPr id="11" name="对象 10">
            <a:hlinkClick r:id="" action="ppaction://ole?verb=0"/>
          </p:cNvPr>
          <p:cNvGraphicFramePr>
            <a:graphicFrameLocks noChangeAspect="1"/>
          </p:cNvGraphicFramePr>
          <p:nvPr>
            <p:extLst>
              <p:ext uri="{D42A27DB-BD31-4B8C-83A1-F6EECF244321}">
                <p14:modId xmlns:p14="http://schemas.microsoft.com/office/powerpoint/2010/main" val="2237821512"/>
              </p:ext>
            </p:extLst>
          </p:nvPr>
        </p:nvGraphicFramePr>
        <p:xfrm>
          <a:off x="4610100" y="3831828"/>
          <a:ext cx="4407218" cy="906542"/>
        </p:xfrm>
        <a:graphic>
          <a:graphicData uri="http://schemas.openxmlformats.org/presentationml/2006/ole">
            <mc:AlternateContent xmlns:mc="http://schemas.openxmlformats.org/markup-compatibility/2006">
              <mc:Choice xmlns:v="urn:schemas-microsoft-com:vml" Requires="v">
                <p:oleObj spid="_x0000_s3122" r:id="rId7" imgW="2222500" imgH="457200" progId="Equation.KSEE3">
                  <p:embed/>
                </p:oleObj>
              </mc:Choice>
              <mc:Fallback>
                <p:oleObj r:id="rId7" imgW="2222500" imgH="457200" progId="Equation.KSEE3">
                  <p:embed/>
                  <p:pic>
                    <p:nvPicPr>
                      <p:cNvPr id="0" name="图片 3072"/>
                      <p:cNvPicPr/>
                      <p:nvPr/>
                    </p:nvPicPr>
                    <p:blipFill>
                      <a:blip r:embed="rId8"/>
                      <a:stretch>
                        <a:fillRect/>
                      </a:stretch>
                    </p:blipFill>
                    <p:spPr>
                      <a:xfrm>
                        <a:off x="4610100" y="3831828"/>
                        <a:ext cx="4407218" cy="906542"/>
                      </a:xfrm>
                      <a:prstGeom prst="rect">
                        <a:avLst/>
                      </a:prstGeom>
                    </p:spPr>
                  </p:pic>
                </p:oleObj>
              </mc:Fallback>
            </mc:AlternateContent>
          </a:graphicData>
        </a:graphic>
      </p:graphicFrame>
      <p:sp>
        <p:nvSpPr>
          <p:cNvPr id="19" name="文本框 18"/>
          <p:cNvSpPr txBox="1"/>
          <p:nvPr/>
        </p:nvSpPr>
        <p:spPr>
          <a:xfrm>
            <a:off x="3930522" y="2730098"/>
            <a:ext cx="792480" cy="460375"/>
          </a:xfrm>
          <a:prstGeom prst="rect">
            <a:avLst/>
          </a:prstGeom>
          <a:noFill/>
        </p:spPr>
        <p:txBody>
          <a:bodyPr wrap="none" rtlCol="0" anchor="t">
            <a:spAutoFit/>
          </a:bodyPr>
          <a:lstStyle/>
          <a:p>
            <a:r>
              <a:rPr lang="zh-CN" altLang="en-US" sz="2400" b="1">
                <a:latin typeface="Times New Roman" panose="02020603050405020304" charset="0"/>
                <a:ea typeface="宋体" panose="02010600030101010101" pitchFamily="2" charset="-122"/>
                <a:cs typeface="Times New Roman" panose="02020603050405020304" charset="0"/>
                <a:sym typeface="+mn-ea"/>
              </a:rPr>
              <a:t>即：</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p:tgtEl>
                                          <p:spTgt spid="3">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3">
                                            <p:txEl>
                                              <p:pRg st="0" end="0"/>
                                            </p:txEl>
                                          </p:spTgt>
                                        </p:tgtEl>
                                      </p:cBhvr>
                                    </p:animEffec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4"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 to="" calcmode="lin" valueType="num">
                                      <p:cBhvr>
                                        <p:cTn id="23" dur="1" fill="hold"/>
                                        <p:tgtEl>
                                          <p:spTgt spid="6"/>
                                        </p:tgtEl>
                                      </p:cBhvr>
                                    </p:anim>
                                  </p:childTnLst>
                                </p:cTn>
                              </p:par>
                              <p:par>
                                <p:cTn id="24" presetID="24" presetClass="entr" presetSubtype="0"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 to="" calcmode="lin" valueType="num">
                                      <p:cBhvr>
                                        <p:cTn id="26" dur="1" fill="hold"/>
                                        <p:tgtEl>
                                          <p:spTgt spid="7"/>
                                        </p:tgtEl>
                                      </p:cBhvr>
                                    </p:anim>
                                  </p:childTnLst>
                                </p:cTn>
                              </p:par>
                            </p:childTnLst>
                          </p:cTn>
                        </p:par>
                      </p:childTnLst>
                    </p:cTn>
                  </p:par>
                  <p:par>
                    <p:cTn id="27" fill="hold">
                      <p:stCondLst>
                        <p:cond delay="indefinite"/>
                      </p:stCondLst>
                      <p:childTnLst>
                        <p:par>
                          <p:cTn id="28" fill="hold">
                            <p:stCondLst>
                              <p:cond delay="0"/>
                            </p:stCondLst>
                            <p:childTnLst>
                              <p:par>
                                <p:cTn id="29" presetID="24" presetClass="entr" presetSubtype="0"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anim to="" calcmode="lin" valueType="num">
                                      <p:cBhvr>
                                        <p:cTn id="31" dur="1" fill="hold"/>
                                        <p:tgtEl>
                                          <p:spTgt spid="19"/>
                                        </p:tgtEl>
                                      </p:cBhvr>
                                    </p:anim>
                                  </p:childTnLst>
                                </p:cTn>
                              </p:par>
                              <p:par>
                                <p:cTn id="32" presetID="24"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 to="" calcmode="lin" valueType="num">
                                      <p:cBhvr>
                                        <p:cTn id="34" dur="1" fill="hold"/>
                                        <p:tgtEl>
                                          <p:spTgt spid="8"/>
                                        </p:tgtEl>
                                      </p:cBhvr>
                                    </p:anim>
                                  </p:childTnLst>
                                </p:cTn>
                              </p:par>
                            </p:childTnLst>
                          </p:cTn>
                        </p:par>
                      </p:childTnLst>
                    </p:cTn>
                  </p:par>
                  <p:par>
                    <p:cTn id="35" fill="hold">
                      <p:stCondLst>
                        <p:cond delay="indefinite"/>
                      </p:stCondLst>
                      <p:childTnLst>
                        <p:par>
                          <p:cTn id="36" fill="hold">
                            <p:stCondLst>
                              <p:cond delay="0"/>
                            </p:stCondLst>
                            <p:childTnLst>
                              <p:par>
                                <p:cTn id="37" presetID="24" presetClass="entr" presetSubtype="0"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 to="" calcmode="lin" valueType="num">
                                      <p:cBhvr>
                                        <p:cTn id="39" dur="1" fill="hold"/>
                                        <p:tgtEl>
                                          <p:spTgt spid="9"/>
                                        </p:tgtEl>
                                      </p:cBhvr>
                                    </p:anim>
                                  </p:childTnLst>
                                </p:cTn>
                              </p:par>
                            </p:childTnLst>
                          </p:cTn>
                        </p:par>
                      </p:childTnLst>
                    </p:cTn>
                  </p:par>
                  <p:par>
                    <p:cTn id="40" fill="hold">
                      <p:stCondLst>
                        <p:cond delay="indefinite"/>
                      </p:stCondLst>
                      <p:childTnLst>
                        <p:par>
                          <p:cTn id="41" fill="hold">
                            <p:stCondLst>
                              <p:cond delay="0"/>
                            </p:stCondLst>
                            <p:childTnLst>
                              <p:par>
                                <p:cTn id="42" presetID="24" presetClass="entr" presetSubtype="0" fill="hold" grpId="0" nodeType="clickEffect">
                                  <p:stCondLst>
                                    <p:cond delay="0"/>
                                  </p:stCondLst>
                                  <p:childTnLst>
                                    <p:set>
                                      <p:cBhvr>
                                        <p:cTn id="43" dur="1" fill="hold">
                                          <p:stCondLst>
                                            <p:cond delay="0"/>
                                          </p:stCondLst>
                                        </p:cTn>
                                        <p:tgtEl>
                                          <p:spTgt spid="10"/>
                                        </p:tgtEl>
                                        <p:attrNameLst>
                                          <p:attrName>style.visibility</p:attrName>
                                        </p:attrNameLst>
                                      </p:cBhvr>
                                      <p:to>
                                        <p:strVal val="visible"/>
                                      </p:to>
                                    </p:set>
                                    <p:anim to="" calcmode="lin" valueType="num">
                                      <p:cBhvr>
                                        <p:cTn id="44" dur="1" fill="hold"/>
                                        <p:tgtEl>
                                          <p:spTgt spid="10"/>
                                        </p:tgtEl>
                                      </p:cBhvr>
                                    </p:anim>
                                  </p:childTnLst>
                                </p:cTn>
                              </p:par>
                              <p:par>
                                <p:cTn id="45" presetID="24" presetClass="entr" presetSubtype="0" fill="hold" nodeType="withEffect">
                                  <p:stCondLst>
                                    <p:cond delay="0"/>
                                  </p:stCondLst>
                                  <p:childTnLst>
                                    <p:set>
                                      <p:cBhvr>
                                        <p:cTn id="46" dur="1" fill="hold">
                                          <p:stCondLst>
                                            <p:cond delay="0"/>
                                          </p:stCondLst>
                                        </p:cTn>
                                        <p:tgtEl>
                                          <p:spTgt spid="11"/>
                                        </p:tgtEl>
                                        <p:attrNameLst>
                                          <p:attrName>style.visibility</p:attrName>
                                        </p:attrNameLst>
                                      </p:cBhvr>
                                      <p:to>
                                        <p:strVal val="visible"/>
                                      </p:to>
                                    </p:set>
                                    <p:anim to="" calcmode="lin" valueType="num">
                                      <p:cBhvr>
                                        <p:cTn id="47" dur="1" fill="hold"/>
                                        <p:tgtEl>
                                          <p:spTgt spid="11"/>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6" grpId="0" animBg="1"/>
      <p:bldP spid="7" grpId="0" animBg="1"/>
      <p:bldP spid="9" grpId="0" animBg="1"/>
      <p:bldP spid="1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2550" y="972820"/>
            <a:ext cx="8597900" cy="1938020"/>
          </a:xfrm>
          <a:prstGeom prst="rect">
            <a:avLst/>
          </a:prstGeom>
          <a:solidFill>
            <a:schemeClr val="bg1"/>
          </a:solidFill>
        </p:spPr>
        <p:txBody>
          <a:bodyPr wrap="square" rtlCol="0" anchor="t">
            <a:spAutoFit/>
          </a:bodyPr>
          <a:lstStyle/>
          <a:p>
            <a:r>
              <a:rPr lang="zh-CN" altLang="en-US" sz="2400" b="1" dirty="0">
                <a:latin typeface="Times New Roman" panose="02020603050405020304" charset="0"/>
                <a:ea typeface="宋体" panose="02010600030101010101" pitchFamily="2" charset="-122"/>
                <a:cs typeface="Times New Roman" panose="02020603050405020304" charset="0"/>
                <a:sym typeface="+mn-ea"/>
              </a:rPr>
              <a:t>（</a:t>
            </a:r>
            <a:r>
              <a:rPr lang="en-US" altLang="zh-CN" sz="2400" b="1" dirty="0">
                <a:latin typeface="Times New Roman" panose="02020603050405020304" charset="0"/>
                <a:ea typeface="宋体" panose="02010600030101010101" pitchFamily="2" charset="-122"/>
                <a:cs typeface="Times New Roman" panose="02020603050405020304" charset="0"/>
                <a:sym typeface="+mn-ea"/>
              </a:rPr>
              <a:t>1</a:t>
            </a:r>
            <a:r>
              <a:rPr lang="zh-CN" altLang="en-US" sz="2400" b="1" dirty="0">
                <a:latin typeface="Times New Roman" panose="02020603050405020304" charset="0"/>
                <a:ea typeface="宋体" panose="02010600030101010101" pitchFamily="2" charset="-122"/>
                <a:cs typeface="Times New Roman" panose="02020603050405020304" charset="0"/>
                <a:sym typeface="+mn-ea"/>
              </a:rPr>
              <a:t>）用弹簧测力计测量物体的重力</a:t>
            </a:r>
            <a:r>
              <a:rPr lang="en-US" altLang="zh-CN" sz="2400" b="1" i="1" dirty="0">
                <a:latin typeface="Times New Roman" panose="02020603050405020304" charset="0"/>
                <a:ea typeface="宋体" panose="02010600030101010101" pitchFamily="2" charset="-122"/>
                <a:cs typeface="Times New Roman" panose="02020603050405020304" charset="0"/>
                <a:sym typeface="+mn-ea"/>
              </a:rPr>
              <a:t>G</a:t>
            </a:r>
            <a:r>
              <a:rPr lang="zh-CN" altLang="en-US" sz="2400" b="1" dirty="0">
                <a:latin typeface="Times New Roman" panose="02020603050405020304" charset="0"/>
                <a:ea typeface="宋体" panose="02010600030101010101" pitchFamily="2" charset="-122"/>
                <a:cs typeface="Times New Roman" panose="02020603050405020304" charset="0"/>
                <a:sym typeface="+mn-ea"/>
              </a:rPr>
              <a:t>；</a:t>
            </a:r>
          </a:p>
          <a:p>
            <a:r>
              <a:rPr lang="zh-CN" altLang="en-US" sz="2400" b="1" dirty="0">
                <a:latin typeface="Times New Roman" panose="02020603050405020304" charset="0"/>
                <a:ea typeface="宋体" panose="02010600030101010101" pitchFamily="2" charset="-122"/>
                <a:cs typeface="Times New Roman" panose="02020603050405020304" charset="0"/>
                <a:sym typeface="+mn-ea"/>
              </a:rPr>
              <a:t>（</a:t>
            </a:r>
            <a:r>
              <a:rPr lang="en-US" altLang="zh-CN" sz="2400" b="1" dirty="0">
                <a:latin typeface="Times New Roman" panose="02020603050405020304" charset="0"/>
                <a:ea typeface="宋体" panose="02010600030101010101" pitchFamily="2" charset="-122"/>
                <a:cs typeface="Times New Roman" panose="02020603050405020304" charset="0"/>
                <a:sym typeface="+mn-ea"/>
              </a:rPr>
              <a:t>2</a:t>
            </a:r>
            <a:r>
              <a:rPr lang="zh-CN" altLang="en-US" sz="2400" b="1" dirty="0">
                <a:latin typeface="Times New Roman" panose="02020603050405020304" charset="0"/>
                <a:ea typeface="宋体" panose="02010600030101010101" pitchFamily="2" charset="-122"/>
                <a:cs typeface="Times New Roman" panose="02020603050405020304" charset="0"/>
                <a:sym typeface="+mn-ea"/>
              </a:rPr>
              <a:t>）用弹簧测力计吊着物体，将物体浸没在水中时，记下弹簧测力计的示数</a:t>
            </a:r>
            <a:r>
              <a:rPr lang="en-US" altLang="zh-CN" sz="2400" b="1" i="1" dirty="0">
                <a:latin typeface="Times New Roman" panose="02020603050405020304" charset="0"/>
                <a:ea typeface="宋体" panose="02010600030101010101" pitchFamily="2" charset="-122"/>
                <a:cs typeface="Times New Roman" panose="02020603050405020304" charset="0"/>
                <a:sym typeface="+mn-ea"/>
              </a:rPr>
              <a:t>F</a:t>
            </a:r>
            <a:r>
              <a:rPr lang="en-US" altLang="zh-CN" sz="2400" b="1" baseline="-25000" dirty="0">
                <a:latin typeface="Times New Roman" panose="02020603050405020304" charset="0"/>
                <a:ea typeface="宋体" panose="02010600030101010101" pitchFamily="2" charset="-122"/>
                <a:cs typeface="Times New Roman" panose="02020603050405020304" charset="0"/>
                <a:sym typeface="+mn-ea"/>
              </a:rPr>
              <a:t>1</a:t>
            </a:r>
            <a:r>
              <a:rPr lang="zh-CN" altLang="en-US" sz="2400" b="1" dirty="0">
                <a:latin typeface="Times New Roman" panose="02020603050405020304" charset="0"/>
                <a:ea typeface="宋体" panose="02010600030101010101" pitchFamily="2" charset="-122"/>
                <a:cs typeface="Times New Roman" panose="02020603050405020304" charset="0"/>
                <a:sym typeface="+mn-ea"/>
              </a:rPr>
              <a:t>；</a:t>
            </a:r>
            <a:endParaRPr lang="en-US" altLang="zh-CN" sz="2400" b="1" dirty="0">
              <a:latin typeface="Times New Roman" panose="02020603050405020304" charset="0"/>
              <a:ea typeface="宋体" panose="02010600030101010101" pitchFamily="2" charset="-122"/>
              <a:cs typeface="Times New Roman" panose="02020603050405020304" charset="0"/>
              <a:sym typeface="+mn-ea"/>
            </a:endParaRPr>
          </a:p>
          <a:p>
            <a:endParaRPr lang="zh-CN" altLang="en-US" sz="2400" b="1" dirty="0">
              <a:latin typeface="Times New Roman" panose="02020603050405020304" charset="0"/>
              <a:ea typeface="宋体" panose="02010600030101010101" pitchFamily="2" charset="-122"/>
              <a:cs typeface="Times New Roman" panose="02020603050405020304" charset="0"/>
              <a:sym typeface="+mn-ea"/>
            </a:endParaRPr>
          </a:p>
          <a:p>
            <a:r>
              <a:rPr lang="zh-CN" altLang="en-US" sz="2400" b="1" dirty="0">
                <a:latin typeface="Times New Roman" panose="02020603050405020304" charset="0"/>
                <a:ea typeface="宋体" panose="02010600030101010101" pitchFamily="2" charset="-122"/>
                <a:cs typeface="Times New Roman" panose="02020603050405020304" charset="0"/>
                <a:sym typeface="+mn-ea"/>
              </a:rPr>
              <a:t>由</a:t>
            </a:r>
            <a:r>
              <a:rPr lang="zh-CN" altLang="en-US" sz="24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                                                   </a:t>
            </a:r>
            <a:r>
              <a:rPr lang="zh-CN" altLang="en-US" sz="2400" b="1" dirty="0">
                <a:latin typeface="Times New Roman" panose="02020603050405020304" charset="0"/>
                <a:ea typeface="宋体" panose="02010600030101010101" pitchFamily="2" charset="-122"/>
                <a:cs typeface="Times New Roman" panose="02020603050405020304" charset="0"/>
                <a:sym typeface="+mn-ea"/>
              </a:rPr>
              <a:t>，则物体的密度：</a:t>
            </a:r>
          </a:p>
        </p:txBody>
      </p:sp>
      <p:sp>
        <p:nvSpPr>
          <p:cNvPr id="4" name="文本框 3"/>
          <p:cNvSpPr txBox="1"/>
          <p:nvPr/>
        </p:nvSpPr>
        <p:spPr>
          <a:xfrm>
            <a:off x="82550" y="3154045"/>
            <a:ext cx="8597900" cy="1568450"/>
          </a:xfrm>
          <a:prstGeom prst="rect">
            <a:avLst/>
          </a:prstGeom>
          <a:solidFill>
            <a:schemeClr val="bg1"/>
          </a:solidFill>
        </p:spPr>
        <p:txBody>
          <a:bodyPr wrap="square" rtlCol="0" anchor="t">
            <a:spAutoFit/>
          </a:bodyPr>
          <a:lstStyle/>
          <a:p>
            <a:r>
              <a:rPr lang="zh-CN" altLang="en-US" sz="2400" b="1" dirty="0">
                <a:latin typeface="Times New Roman" panose="02020603050405020304" charset="0"/>
                <a:ea typeface="宋体" panose="02010600030101010101" pitchFamily="2" charset="-122"/>
                <a:cs typeface="Times New Roman" panose="02020603050405020304" charset="0"/>
                <a:sym typeface="+mn-ea"/>
              </a:rPr>
              <a:t>（</a:t>
            </a:r>
            <a:r>
              <a:rPr lang="en-US" altLang="zh-CN" sz="2400" b="1" dirty="0">
                <a:latin typeface="Times New Roman" panose="02020603050405020304" charset="0"/>
                <a:ea typeface="宋体" panose="02010600030101010101" pitchFamily="2" charset="-122"/>
                <a:cs typeface="Times New Roman" panose="02020603050405020304" charset="0"/>
                <a:sym typeface="+mn-ea"/>
              </a:rPr>
              <a:t>3</a:t>
            </a:r>
            <a:r>
              <a:rPr lang="zh-CN" altLang="en-US" sz="2400" b="1" dirty="0">
                <a:latin typeface="Times New Roman" panose="02020603050405020304" charset="0"/>
                <a:ea typeface="宋体" panose="02010600030101010101" pitchFamily="2" charset="-122"/>
                <a:cs typeface="Times New Roman" panose="02020603050405020304" charset="0"/>
                <a:sym typeface="+mn-ea"/>
              </a:rPr>
              <a:t>）用弹簧测力计吊着物体，将物体浸没在水中时，记下弹簧测力计的示数</a:t>
            </a:r>
            <a:r>
              <a:rPr lang="en-US" altLang="zh-CN" sz="2400" b="1" i="1" dirty="0">
                <a:latin typeface="Times New Roman" panose="02020603050405020304" charset="0"/>
                <a:ea typeface="宋体" panose="02010600030101010101" pitchFamily="2" charset="-122"/>
                <a:cs typeface="Times New Roman" panose="02020603050405020304" charset="0"/>
                <a:sym typeface="+mn-ea"/>
              </a:rPr>
              <a:t>F</a:t>
            </a:r>
            <a:r>
              <a:rPr lang="en-US" altLang="zh-CN" sz="2400" b="1" baseline="-25000" dirty="0">
                <a:latin typeface="Times New Roman" panose="02020603050405020304" charset="0"/>
                <a:ea typeface="宋体" panose="02010600030101010101" pitchFamily="2" charset="-122"/>
                <a:cs typeface="Times New Roman" panose="02020603050405020304" charset="0"/>
                <a:sym typeface="+mn-ea"/>
              </a:rPr>
              <a:t>2</a:t>
            </a:r>
            <a:r>
              <a:rPr lang="zh-CN" altLang="en-US" sz="2400" b="1" dirty="0">
                <a:latin typeface="Times New Roman" panose="02020603050405020304" charset="0"/>
                <a:ea typeface="宋体" panose="02010600030101010101" pitchFamily="2" charset="-122"/>
                <a:cs typeface="Times New Roman" panose="02020603050405020304" charset="0"/>
                <a:sym typeface="+mn-ea"/>
              </a:rPr>
              <a:t>；</a:t>
            </a:r>
            <a:endParaRPr lang="en-US" altLang="zh-CN" sz="2400" b="1" dirty="0">
              <a:latin typeface="Times New Roman" panose="02020603050405020304" charset="0"/>
              <a:ea typeface="宋体" panose="02010600030101010101" pitchFamily="2" charset="-122"/>
              <a:cs typeface="Times New Roman" panose="02020603050405020304" charset="0"/>
              <a:sym typeface="+mn-ea"/>
            </a:endParaRPr>
          </a:p>
          <a:p>
            <a:endParaRPr lang="zh-CN" altLang="en-US" sz="2400" b="1" dirty="0">
              <a:latin typeface="Times New Roman" panose="02020603050405020304" charset="0"/>
              <a:ea typeface="宋体" panose="02010600030101010101" pitchFamily="2" charset="-122"/>
              <a:cs typeface="Times New Roman" panose="02020603050405020304" charset="0"/>
              <a:sym typeface="+mn-ea"/>
            </a:endParaRPr>
          </a:p>
          <a:p>
            <a:r>
              <a:rPr lang="zh-CN" altLang="en-US" sz="2400" b="1" dirty="0">
                <a:latin typeface="Times New Roman" panose="02020603050405020304" charset="0"/>
                <a:ea typeface="宋体" panose="02010600030101010101" pitchFamily="2" charset="-122"/>
                <a:cs typeface="Times New Roman" panose="02020603050405020304" charset="0"/>
                <a:sym typeface="+mn-ea"/>
              </a:rPr>
              <a:t>由                                             ，则液体的密度：</a:t>
            </a:r>
          </a:p>
        </p:txBody>
      </p:sp>
      <p:graphicFrame>
        <p:nvGraphicFramePr>
          <p:cNvPr id="5" name="对象 4">
            <a:hlinkClick r:id="" action="ppaction://ole?verb=0"/>
          </p:cNvPr>
          <p:cNvGraphicFramePr>
            <a:graphicFrameLocks noChangeAspect="1"/>
          </p:cNvGraphicFramePr>
          <p:nvPr>
            <p:extLst>
              <p:ext uri="{D42A27DB-BD31-4B8C-83A1-F6EECF244321}">
                <p14:modId xmlns:p14="http://schemas.microsoft.com/office/powerpoint/2010/main" val="1645657310"/>
              </p:ext>
            </p:extLst>
          </p:nvPr>
        </p:nvGraphicFramePr>
        <p:xfrm>
          <a:off x="497313" y="2226404"/>
          <a:ext cx="3678282" cy="927641"/>
        </p:xfrm>
        <a:graphic>
          <a:graphicData uri="http://schemas.openxmlformats.org/presentationml/2006/ole">
            <mc:AlternateContent xmlns:mc="http://schemas.openxmlformats.org/markup-compatibility/2006">
              <mc:Choice xmlns:v="urn:schemas-microsoft-com:vml" Requires="v">
                <p:oleObj spid="_x0000_s6209" name="Equation" r:id="rId3" imgW="2869920" imgH="723600" progId="Equation.DSMT4">
                  <p:embed/>
                </p:oleObj>
              </mc:Choice>
              <mc:Fallback>
                <p:oleObj name="Equation" r:id="rId3" imgW="2869920" imgH="723600" progId="Equation.DSMT4">
                  <p:embed/>
                  <p:pic>
                    <p:nvPicPr>
                      <p:cNvPr id="0" name="图片 3072"/>
                      <p:cNvPicPr/>
                      <p:nvPr/>
                    </p:nvPicPr>
                    <p:blipFill>
                      <a:blip r:embed="rId4"/>
                      <a:stretch>
                        <a:fillRect/>
                      </a:stretch>
                    </p:blipFill>
                    <p:spPr>
                      <a:xfrm>
                        <a:off x="497313" y="2226404"/>
                        <a:ext cx="3678282" cy="927641"/>
                      </a:xfrm>
                      <a:prstGeom prst="rect">
                        <a:avLst/>
                      </a:prstGeom>
                    </p:spPr>
                  </p:pic>
                </p:oleObj>
              </mc:Fallback>
            </mc:AlternateContent>
          </a:graphicData>
        </a:graphic>
      </p:graphicFrame>
      <p:graphicFrame>
        <p:nvGraphicFramePr>
          <p:cNvPr id="6" name="对象 5">
            <a:hlinkClick r:id="" action="ppaction://ole?verb=0"/>
          </p:cNvPr>
          <p:cNvGraphicFramePr>
            <a:graphicFrameLocks noChangeAspect="1"/>
          </p:cNvGraphicFramePr>
          <p:nvPr>
            <p:extLst>
              <p:ext uri="{D42A27DB-BD31-4B8C-83A1-F6EECF244321}">
                <p14:modId xmlns:p14="http://schemas.microsoft.com/office/powerpoint/2010/main" val="994648162"/>
              </p:ext>
            </p:extLst>
          </p:nvPr>
        </p:nvGraphicFramePr>
        <p:xfrm>
          <a:off x="6704044" y="2167474"/>
          <a:ext cx="2093852" cy="835221"/>
        </p:xfrm>
        <a:graphic>
          <a:graphicData uri="http://schemas.openxmlformats.org/presentationml/2006/ole">
            <mc:AlternateContent xmlns:mc="http://schemas.openxmlformats.org/markup-compatibility/2006">
              <mc:Choice xmlns:v="urn:schemas-microsoft-com:vml" Requires="v">
                <p:oleObj spid="_x0000_s6210" name="Equation" r:id="rId5" imgW="1688760" imgH="672840" progId="Equation.DSMT4">
                  <p:embed/>
                </p:oleObj>
              </mc:Choice>
              <mc:Fallback>
                <p:oleObj name="Equation" r:id="rId5" imgW="1688760" imgH="672840" progId="Equation.DSMT4">
                  <p:embed/>
                  <p:pic>
                    <p:nvPicPr>
                      <p:cNvPr id="0" name="图片 1024"/>
                      <p:cNvPicPr/>
                      <p:nvPr/>
                    </p:nvPicPr>
                    <p:blipFill>
                      <a:blip r:embed="rId6"/>
                      <a:stretch>
                        <a:fillRect/>
                      </a:stretch>
                    </p:blipFill>
                    <p:spPr>
                      <a:xfrm>
                        <a:off x="6704044" y="2167474"/>
                        <a:ext cx="2093852" cy="835221"/>
                      </a:xfrm>
                      <a:prstGeom prst="rect">
                        <a:avLst/>
                      </a:prstGeom>
                    </p:spPr>
                  </p:pic>
                </p:oleObj>
              </mc:Fallback>
            </mc:AlternateContent>
          </a:graphicData>
        </a:graphic>
      </p:graphicFrame>
      <p:graphicFrame>
        <p:nvGraphicFramePr>
          <p:cNvPr id="7" name="对象 6">
            <a:hlinkClick r:id="" action="ppaction://ole?verb=0"/>
          </p:cNvPr>
          <p:cNvGraphicFramePr>
            <a:graphicFrameLocks noChangeAspect="1"/>
          </p:cNvGraphicFramePr>
          <p:nvPr>
            <p:extLst>
              <p:ext uri="{D42A27DB-BD31-4B8C-83A1-F6EECF244321}">
                <p14:modId xmlns:p14="http://schemas.microsoft.com/office/powerpoint/2010/main" val="832792124"/>
              </p:ext>
            </p:extLst>
          </p:nvPr>
        </p:nvGraphicFramePr>
        <p:xfrm>
          <a:off x="525537" y="4047428"/>
          <a:ext cx="3320071" cy="802457"/>
        </p:xfrm>
        <a:graphic>
          <a:graphicData uri="http://schemas.openxmlformats.org/presentationml/2006/ole">
            <mc:AlternateContent xmlns:mc="http://schemas.openxmlformats.org/markup-compatibility/2006">
              <mc:Choice xmlns:v="urn:schemas-microsoft-com:vml" Requires="v">
                <p:oleObj spid="_x0000_s6211" name="Equation" r:id="rId7" imgW="2997000" imgH="723600" progId="Equation.DSMT4">
                  <p:embed/>
                </p:oleObj>
              </mc:Choice>
              <mc:Fallback>
                <p:oleObj name="Equation" r:id="rId7" imgW="2997000" imgH="723600" progId="Equation.DSMT4">
                  <p:embed/>
                  <p:pic>
                    <p:nvPicPr>
                      <p:cNvPr id="0" name="图片 3072"/>
                      <p:cNvPicPr/>
                      <p:nvPr/>
                    </p:nvPicPr>
                    <p:blipFill>
                      <a:blip r:embed="rId8"/>
                      <a:stretch>
                        <a:fillRect/>
                      </a:stretch>
                    </p:blipFill>
                    <p:spPr>
                      <a:xfrm>
                        <a:off x="525537" y="4047428"/>
                        <a:ext cx="3320071" cy="802457"/>
                      </a:xfrm>
                      <a:prstGeom prst="rect">
                        <a:avLst/>
                      </a:prstGeom>
                    </p:spPr>
                  </p:pic>
                </p:oleObj>
              </mc:Fallback>
            </mc:AlternateContent>
          </a:graphicData>
        </a:graphic>
      </p:graphicFrame>
      <p:graphicFrame>
        <p:nvGraphicFramePr>
          <p:cNvPr id="9" name="对象 8">
            <a:hlinkClick r:id="" action="ppaction://ole?verb=0"/>
          </p:cNvPr>
          <p:cNvGraphicFramePr>
            <a:graphicFrameLocks noChangeAspect="1"/>
          </p:cNvGraphicFramePr>
          <p:nvPr>
            <p:extLst>
              <p:ext uri="{D42A27DB-BD31-4B8C-83A1-F6EECF244321}">
                <p14:modId xmlns:p14="http://schemas.microsoft.com/office/powerpoint/2010/main" val="1873147041"/>
              </p:ext>
            </p:extLst>
          </p:nvPr>
        </p:nvGraphicFramePr>
        <p:xfrm>
          <a:off x="6342077" y="4030549"/>
          <a:ext cx="2216953" cy="877953"/>
        </p:xfrm>
        <a:graphic>
          <a:graphicData uri="http://schemas.openxmlformats.org/presentationml/2006/ole">
            <mc:AlternateContent xmlns:mc="http://schemas.openxmlformats.org/markup-compatibility/2006">
              <mc:Choice xmlns:v="urn:schemas-microsoft-com:vml" Requires="v">
                <p:oleObj spid="_x0000_s6212" name="Equation" r:id="rId9" imgW="1701720" imgH="672840" progId="Equation.DSMT4">
                  <p:embed/>
                </p:oleObj>
              </mc:Choice>
              <mc:Fallback>
                <p:oleObj name="Equation" r:id="rId9" imgW="1701720" imgH="672840" progId="Equation.DSMT4">
                  <p:embed/>
                  <p:pic>
                    <p:nvPicPr>
                      <p:cNvPr id="0" name="图片 1024"/>
                      <p:cNvPicPr/>
                      <p:nvPr/>
                    </p:nvPicPr>
                    <p:blipFill>
                      <a:blip r:embed="rId10"/>
                      <a:stretch>
                        <a:fillRect/>
                      </a:stretch>
                    </p:blipFill>
                    <p:spPr>
                      <a:xfrm>
                        <a:off x="6342077" y="4030549"/>
                        <a:ext cx="2216953" cy="877953"/>
                      </a:xfrm>
                      <a:prstGeom prst="rect">
                        <a:avLst/>
                      </a:prstGeom>
                    </p:spPr>
                  </p:pic>
                </p:oleObj>
              </mc:Fallback>
            </mc:AlternateContent>
          </a:graphicData>
        </a:graphic>
      </p:graphicFrame>
      <p:grpSp>
        <p:nvGrpSpPr>
          <p:cNvPr id="16" name="组合 15"/>
          <p:cNvGrpSpPr/>
          <p:nvPr/>
        </p:nvGrpSpPr>
        <p:grpSpPr>
          <a:xfrm>
            <a:off x="2259959" y="467865"/>
            <a:ext cx="4753236" cy="495548"/>
            <a:chOff x="2506980" y="579256"/>
            <a:chExt cx="5399234" cy="495548"/>
          </a:xfrm>
        </p:grpSpPr>
        <p:pic>
          <p:nvPicPr>
            <p:cNvPr id="24" name="Picture 3"/>
            <p:cNvPicPr>
              <a:picLocks noChangeAspect="1" noChangeArrowheads="1"/>
            </p:cNvPicPr>
            <p:nvPr/>
          </p:nvPicPr>
          <p:blipFill rotWithShape="1">
            <a:blip r:embed="rId11">
              <a:extLst>
                <a:ext uri="{28A0092B-C50C-407E-A947-70E740481C1C}">
                  <a14:useLocalDpi xmlns:a14="http://schemas.microsoft.com/office/drawing/2010/main" val="0"/>
                </a:ext>
              </a:extLst>
            </a:blip>
            <a:srcRect r="735"/>
            <a:stretch>
              <a:fillRect/>
            </a:stretch>
          </p:blipFill>
          <p:spPr bwMode="auto">
            <a:xfrm>
              <a:off x="2506980" y="593791"/>
              <a:ext cx="5284886" cy="481013"/>
            </a:xfrm>
            <a:prstGeom prst="round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 name="矩形 24"/>
            <p:cNvSpPr/>
            <p:nvPr/>
          </p:nvSpPr>
          <p:spPr>
            <a:xfrm>
              <a:off x="2593871" y="579256"/>
              <a:ext cx="5312343" cy="461665"/>
            </a:xfrm>
            <a:prstGeom prst="rect">
              <a:avLst/>
            </a:prstGeom>
          </p:spPr>
          <p:txBody>
            <a:bodyPr wrap="square">
              <a:spAutoFit/>
            </a:bodyPr>
            <a:lstStyle/>
            <a:p>
              <a:pPr algn="ctr"/>
              <a:r>
                <a:rPr lang="zh-CN" altLang="en-US" sz="2400" b="1" dirty="0">
                  <a:solidFill>
                    <a:prstClr val="black"/>
                  </a:solidFill>
                  <a:latin typeface="黑体" panose="02010609060101010101" pitchFamily="49" charset="-122"/>
                  <a:ea typeface="黑体" panose="02010609060101010101" pitchFamily="49" charset="-122"/>
                  <a:cs typeface="Times New Roman" panose="02020603050405020304" charset="0"/>
                </a:rPr>
                <a:t>用弹簧测力计测量物</a:t>
              </a:r>
              <a:r>
                <a:rPr lang="zh-CN" altLang="en-US" sz="2400" b="1" dirty="0" smtClean="0">
                  <a:solidFill>
                    <a:prstClr val="black"/>
                  </a:solidFill>
                  <a:latin typeface="黑体" panose="02010609060101010101" pitchFamily="49" charset="-122"/>
                  <a:ea typeface="黑体" panose="02010609060101010101" pitchFamily="49" charset="-122"/>
                  <a:cs typeface="Times New Roman" panose="02020603050405020304" charset="0"/>
                </a:rPr>
                <a:t>质的密</a:t>
              </a:r>
              <a:r>
                <a:rPr lang="zh-CN" altLang="en-US" sz="2400" b="1" dirty="0">
                  <a:solidFill>
                    <a:prstClr val="black"/>
                  </a:solidFill>
                  <a:latin typeface="黑体" panose="02010609060101010101" pitchFamily="49" charset="-122"/>
                  <a:ea typeface="黑体" panose="02010609060101010101" pitchFamily="49" charset="-122"/>
                  <a:cs typeface="Times New Roman" panose="02020603050405020304" charset="0"/>
                </a:rPr>
                <a:t>度</a:t>
              </a: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to="" calcmode="lin" valueType="num">
                                      <p:cBhvr>
                                        <p:cTn id="7" dur="1" fill="hold"/>
                                        <p:tgtEl>
                                          <p:spTgt spid="2">
                                            <p:txEl>
                                              <p:pRg st="0" end="0"/>
                                            </p:txEl>
                                          </p:spTgt>
                                        </p:tgtEl>
                                      </p:cBhvr>
                                    </p:anim>
                                  </p:childTnLst>
                                </p:cTn>
                              </p:par>
                              <p:par>
                                <p:cTn id="8" presetID="24" presetClass="entr" presetSubtype="0"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 to="" calcmode="lin" valueType="num">
                                      <p:cBhvr>
                                        <p:cTn id="10" dur="1" fill="hold"/>
                                        <p:tgtEl>
                                          <p:spTgt spid="2">
                                            <p:txEl>
                                              <p:pRg st="1" end="1"/>
                                            </p:txEl>
                                          </p:spTgt>
                                        </p:tgtEl>
                                      </p:cBhvr>
                                    </p:anim>
                                  </p:childTnLst>
                                </p:cTn>
                              </p:par>
                            </p:childTnLst>
                          </p:cTn>
                        </p:par>
                      </p:childTnLst>
                    </p:cTn>
                  </p:par>
                  <p:par>
                    <p:cTn id="11" fill="hold">
                      <p:stCondLst>
                        <p:cond delay="indefinite"/>
                      </p:stCondLst>
                      <p:childTnLst>
                        <p:par>
                          <p:cTn id="12" fill="hold">
                            <p:stCondLst>
                              <p:cond delay="0"/>
                            </p:stCondLst>
                            <p:childTnLst>
                              <p:par>
                                <p:cTn id="13" presetID="24"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anim to="" calcmode="lin" valueType="num">
                                      <p:cBhvr>
                                        <p:cTn id="15" dur="1" fill="hold"/>
                                        <p:tgtEl>
                                          <p:spTgt spid="2">
                                            <p:txEl>
                                              <p:pRg st="3" end="3"/>
                                            </p:txEl>
                                          </p:spTgt>
                                        </p:tgtEl>
                                      </p:cBhvr>
                                    </p:anim>
                                  </p:childTnLst>
                                </p:cTn>
                              </p:par>
                              <p:par>
                                <p:cTn id="16" presetID="24" presetClass="entr" presetSubtype="0"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 to="" calcmode="lin" valueType="num">
                                      <p:cBhvr>
                                        <p:cTn id="18" dur="1" fill="hold"/>
                                        <p:tgtEl>
                                          <p:spTgt spid="5"/>
                                        </p:tgtEl>
                                      </p:cBhvr>
                                    </p:anim>
                                  </p:childTnLst>
                                </p:cTn>
                              </p:par>
                              <p:par>
                                <p:cTn id="19" presetID="24" presetClass="entr" presetSubtype="0" fill="hold" nodeType="withEffect">
                                  <p:stCondLst>
                                    <p:cond delay="0"/>
                                  </p:stCondLst>
                                  <p:childTnLst>
                                    <p:set>
                                      <p:cBhvr>
                                        <p:cTn id="20" dur="1" fill="hold">
                                          <p:stCondLst>
                                            <p:cond delay="0"/>
                                          </p:stCondLst>
                                        </p:cTn>
                                        <p:tgtEl>
                                          <p:spTgt spid="6"/>
                                        </p:tgtEl>
                                        <p:attrNameLst>
                                          <p:attrName>style.visibility</p:attrName>
                                        </p:attrNameLst>
                                      </p:cBhvr>
                                      <p:to>
                                        <p:strVal val="visible"/>
                                      </p:to>
                                    </p:set>
                                    <p:anim to="" calcmode="lin" valueType="num">
                                      <p:cBhvr>
                                        <p:cTn id="21" dur="1" fill="hold"/>
                                        <p:tgtEl>
                                          <p:spTgt spid="6"/>
                                        </p:tgtEl>
                                      </p:cBhvr>
                                    </p:anim>
                                  </p:childTnLst>
                                </p:cTn>
                              </p:par>
                            </p:childTnLst>
                          </p:cTn>
                        </p:par>
                      </p:childTnLst>
                    </p:cTn>
                  </p:par>
                  <p:par>
                    <p:cTn id="22" fill="hold">
                      <p:stCondLst>
                        <p:cond delay="indefinite"/>
                      </p:stCondLst>
                      <p:childTnLst>
                        <p:par>
                          <p:cTn id="23" fill="hold">
                            <p:stCondLst>
                              <p:cond delay="0"/>
                            </p:stCondLst>
                            <p:childTnLst>
                              <p:par>
                                <p:cTn id="24" presetID="24" presetClass="entr" presetSubtype="0" fill="hold" nodeType="clickEffect">
                                  <p:stCondLst>
                                    <p:cond delay="0"/>
                                  </p:stCondLst>
                                  <p:childTnLst>
                                    <p:set>
                                      <p:cBhvr>
                                        <p:cTn id="25" dur="1" fill="hold">
                                          <p:stCondLst>
                                            <p:cond delay="0"/>
                                          </p:stCondLst>
                                        </p:cTn>
                                        <p:tgtEl>
                                          <p:spTgt spid="4">
                                            <p:txEl>
                                              <p:pRg st="0" end="0"/>
                                            </p:txEl>
                                          </p:spTgt>
                                        </p:tgtEl>
                                        <p:attrNameLst>
                                          <p:attrName>style.visibility</p:attrName>
                                        </p:attrNameLst>
                                      </p:cBhvr>
                                      <p:to>
                                        <p:strVal val="visible"/>
                                      </p:to>
                                    </p:set>
                                    <p:anim to="" calcmode="lin" valueType="num">
                                      <p:cBhvr>
                                        <p:cTn id="26" dur="1" fill="hold"/>
                                        <p:tgtEl>
                                          <p:spTgt spid="4">
                                            <p:txEl>
                                              <p:pRg st="0" end="0"/>
                                            </p:txEl>
                                          </p:spTgt>
                                        </p:tgtEl>
                                      </p:cBhvr>
                                    </p:anim>
                                  </p:childTnLst>
                                </p:cTn>
                              </p:par>
                            </p:childTnLst>
                          </p:cTn>
                        </p:par>
                      </p:childTnLst>
                    </p:cTn>
                  </p:par>
                  <p:par>
                    <p:cTn id="27" fill="hold">
                      <p:stCondLst>
                        <p:cond delay="indefinite"/>
                      </p:stCondLst>
                      <p:childTnLst>
                        <p:par>
                          <p:cTn id="28" fill="hold">
                            <p:stCondLst>
                              <p:cond delay="0"/>
                            </p:stCondLst>
                            <p:childTnLst>
                              <p:par>
                                <p:cTn id="29" presetID="24" presetClass="entr" presetSubtype="0" fill="hold" nodeType="clickEffect">
                                  <p:stCondLst>
                                    <p:cond delay="0"/>
                                  </p:stCondLst>
                                  <p:childTnLst>
                                    <p:set>
                                      <p:cBhvr>
                                        <p:cTn id="30" dur="1" fill="hold">
                                          <p:stCondLst>
                                            <p:cond delay="0"/>
                                          </p:stCondLst>
                                        </p:cTn>
                                        <p:tgtEl>
                                          <p:spTgt spid="4">
                                            <p:txEl>
                                              <p:pRg st="2" end="2"/>
                                            </p:txEl>
                                          </p:spTgt>
                                        </p:tgtEl>
                                        <p:attrNameLst>
                                          <p:attrName>style.visibility</p:attrName>
                                        </p:attrNameLst>
                                      </p:cBhvr>
                                      <p:to>
                                        <p:strVal val="visible"/>
                                      </p:to>
                                    </p:set>
                                    <p:anim to="" calcmode="lin" valueType="num">
                                      <p:cBhvr>
                                        <p:cTn id="31" dur="1" fill="hold"/>
                                        <p:tgtEl>
                                          <p:spTgt spid="4">
                                            <p:txEl>
                                              <p:pRg st="2" end="2"/>
                                            </p:txEl>
                                          </p:spTgt>
                                        </p:tgtEl>
                                      </p:cBhvr>
                                    </p:anim>
                                  </p:childTnLst>
                                </p:cTn>
                              </p:par>
                              <p:par>
                                <p:cTn id="32" presetID="24" presetClass="entr" presetSubtype="0" fill="hold" nodeType="withEffect">
                                  <p:stCondLst>
                                    <p:cond delay="0"/>
                                  </p:stCondLst>
                                  <p:childTnLst>
                                    <p:set>
                                      <p:cBhvr>
                                        <p:cTn id="33" dur="1" fill="hold">
                                          <p:stCondLst>
                                            <p:cond delay="0"/>
                                          </p:stCondLst>
                                        </p:cTn>
                                        <p:tgtEl>
                                          <p:spTgt spid="7"/>
                                        </p:tgtEl>
                                        <p:attrNameLst>
                                          <p:attrName>style.visibility</p:attrName>
                                        </p:attrNameLst>
                                      </p:cBhvr>
                                      <p:to>
                                        <p:strVal val="visible"/>
                                      </p:to>
                                    </p:set>
                                    <p:anim to="" calcmode="lin" valueType="num">
                                      <p:cBhvr>
                                        <p:cTn id="34" dur="1" fill="hold"/>
                                        <p:tgtEl>
                                          <p:spTgt spid="7"/>
                                        </p:tgtEl>
                                      </p:cBhvr>
                                    </p:anim>
                                  </p:childTnLst>
                                </p:cTn>
                              </p:par>
                              <p:par>
                                <p:cTn id="35" presetID="24" presetClass="entr" presetSubtype="0" fill="hold" nodeType="withEffect">
                                  <p:stCondLst>
                                    <p:cond delay="0"/>
                                  </p:stCondLst>
                                  <p:childTnLst>
                                    <p:set>
                                      <p:cBhvr>
                                        <p:cTn id="36" dur="1" fill="hold">
                                          <p:stCondLst>
                                            <p:cond delay="0"/>
                                          </p:stCondLst>
                                        </p:cTn>
                                        <p:tgtEl>
                                          <p:spTgt spid="9"/>
                                        </p:tgtEl>
                                        <p:attrNameLst>
                                          <p:attrName>style.visibility</p:attrName>
                                        </p:attrNameLst>
                                      </p:cBhvr>
                                      <p:to>
                                        <p:strVal val="visible"/>
                                      </p:to>
                                    </p:set>
                                    <p:anim to="" calcmode="lin" valueType="num">
                                      <p:cBhvr>
                                        <p:cTn id="37" dur="1" fill="hold"/>
                                        <p:tgtEl>
                                          <p:spTgt spid="9"/>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0955" y="1004570"/>
            <a:ext cx="9079865" cy="3574415"/>
          </a:xfrm>
          <a:prstGeom prst="rect">
            <a:avLst/>
          </a:prstGeom>
          <a:solidFill>
            <a:schemeClr val="bg1"/>
          </a:solidFill>
        </p:spPr>
        <p:txBody>
          <a:bodyPr wrap="square" rtlCol="0">
            <a:spAutoFit/>
          </a:bodyPr>
          <a:lstStyle/>
          <a:p>
            <a:pPr fontAlgn="auto">
              <a:lnSpc>
                <a:spcPts val="3880"/>
              </a:lnSpc>
            </a:pPr>
            <a:r>
              <a:rPr lang="zh-CN" altLang="en-US" sz="2400" b="1" dirty="0">
                <a:solidFill>
                  <a:srgbClr val="0F0FFF"/>
                </a:solidFill>
                <a:latin typeface="黑体" panose="02010609060101010101" pitchFamily="49" charset="-122"/>
                <a:ea typeface="黑体" panose="02010609060101010101" pitchFamily="49" charset="-122"/>
                <a:cs typeface="Times New Roman" panose="02020603050405020304" pitchFamily="18" charset="0"/>
              </a:rPr>
              <a:t>例</a:t>
            </a:r>
            <a:r>
              <a:rPr lang="en-US" altLang="zh-CN" sz="2400" b="1" dirty="0">
                <a:solidFill>
                  <a:srgbClr val="0F0FFF"/>
                </a:solidFill>
                <a:latin typeface="Times New Roman" panose="02020603050405020304" pitchFamily="18" charset="0"/>
                <a:ea typeface="楷体" panose="02010609060101010101" charset="-122"/>
                <a:cs typeface="Times New Roman" panose="02020603050405020304" pitchFamily="18" charset="0"/>
              </a:rPr>
              <a:t>1</a:t>
            </a:r>
            <a:r>
              <a:rPr lang="zh-CN" altLang="en-US" sz="2400" b="1" dirty="0">
                <a:solidFill>
                  <a:srgbClr val="0F0FFF"/>
                </a:solidFill>
                <a:latin typeface="Times New Roman" panose="02020603050405020304" pitchFamily="18" charset="0"/>
                <a:ea typeface="楷体" panose="02010609060101010101" charset="-122"/>
                <a:cs typeface="Times New Roman" panose="02020603050405020304" pitchFamily="18" charset="0"/>
              </a:rPr>
              <a:t> </a:t>
            </a:r>
            <a:r>
              <a:rPr lang="zh-CN" altLang="en-US" sz="2400" b="1" dirty="0">
                <a:latin typeface="Times New Roman" panose="02020603050405020304" pitchFamily="18" charset="0"/>
                <a:ea typeface="楷体" panose="02010609060101010101" charset="-122"/>
                <a:cs typeface="Times New Roman" panose="02020603050405020304" pitchFamily="18" charset="0"/>
              </a:rPr>
              <a:t>（2018•河南）某实验小组利用弹簧测力计、小石块、溢水杯等器材，按照图所示的步骤，探究浮力的大小与排开液体所受重力的关系。</a:t>
            </a:r>
          </a:p>
          <a:p>
            <a:pPr fontAlgn="auto">
              <a:lnSpc>
                <a:spcPts val="3880"/>
              </a:lnSpc>
            </a:pPr>
            <a:r>
              <a:rPr lang="zh-CN" altLang="en-US" sz="2400" b="1" dirty="0">
                <a:latin typeface="Times New Roman" panose="02020603050405020304" pitchFamily="18" charset="0"/>
                <a:ea typeface="楷体" panose="02010609060101010101" charset="-122"/>
                <a:cs typeface="Times New Roman" panose="02020603050405020304" pitchFamily="18" charset="0"/>
              </a:rPr>
              <a:t>（1）先用弹簧测力计分</a:t>
            </a:r>
          </a:p>
          <a:p>
            <a:pPr fontAlgn="auto">
              <a:lnSpc>
                <a:spcPts val="3880"/>
              </a:lnSpc>
            </a:pPr>
            <a:r>
              <a:rPr lang="zh-CN" altLang="en-US" sz="2400" b="1" dirty="0">
                <a:latin typeface="Times New Roman" panose="02020603050405020304" pitchFamily="18" charset="0"/>
                <a:ea typeface="楷体" panose="02010609060101010101" charset="-122"/>
                <a:cs typeface="Times New Roman" panose="02020603050405020304" pitchFamily="18" charset="0"/>
              </a:rPr>
              <a:t>别测出空桶和石块的重</a:t>
            </a:r>
          </a:p>
          <a:p>
            <a:pPr fontAlgn="auto">
              <a:lnSpc>
                <a:spcPts val="3880"/>
              </a:lnSpc>
            </a:pPr>
            <a:r>
              <a:rPr lang="zh-CN" altLang="en-US" sz="2400" b="1" dirty="0">
                <a:latin typeface="Times New Roman" panose="02020603050405020304" pitchFamily="18" charset="0"/>
                <a:ea typeface="楷体" panose="02010609060101010101" charset="-122"/>
                <a:cs typeface="Times New Roman" panose="02020603050405020304" pitchFamily="18" charset="0"/>
              </a:rPr>
              <a:t>力，其中石块的重力大</a:t>
            </a:r>
          </a:p>
          <a:p>
            <a:pPr fontAlgn="auto">
              <a:lnSpc>
                <a:spcPts val="3880"/>
              </a:lnSpc>
            </a:pPr>
            <a:r>
              <a:rPr lang="zh-CN" altLang="en-US" sz="2400" b="1" dirty="0">
                <a:latin typeface="Times New Roman" panose="02020603050405020304" pitchFamily="18" charset="0"/>
                <a:ea typeface="楷体" panose="02010609060101010101" charset="-122"/>
                <a:cs typeface="Times New Roman" panose="02020603050405020304" pitchFamily="18" charset="0"/>
              </a:rPr>
              <a:t>小为</a:t>
            </a:r>
            <a:r>
              <a:rPr lang="en-US" altLang="zh-CN" sz="2400" b="1" dirty="0">
                <a:latin typeface="Times New Roman" panose="02020603050405020304" pitchFamily="18" charset="0"/>
                <a:ea typeface="楷体" panose="02010609060101010101" charset="-122"/>
                <a:cs typeface="Times New Roman" panose="02020603050405020304" pitchFamily="18" charset="0"/>
              </a:rPr>
              <a:t>________</a:t>
            </a:r>
            <a:r>
              <a:rPr lang="zh-CN" altLang="en-US" sz="2400" b="1" dirty="0">
                <a:latin typeface="Times New Roman" panose="02020603050405020304" pitchFamily="18" charset="0"/>
                <a:ea typeface="楷体" panose="02010609060101010101" charset="-122"/>
                <a:cs typeface="Times New Roman" panose="02020603050405020304" pitchFamily="18" charset="0"/>
              </a:rPr>
              <a:t>N。</a:t>
            </a:r>
          </a:p>
        </p:txBody>
      </p:sp>
      <p:sp>
        <p:nvSpPr>
          <p:cNvPr id="3" name="文本框 2"/>
          <p:cNvSpPr txBox="1"/>
          <p:nvPr/>
        </p:nvSpPr>
        <p:spPr>
          <a:xfrm>
            <a:off x="1132205" y="4017645"/>
            <a:ext cx="569387" cy="461665"/>
          </a:xfrm>
          <a:prstGeom prst="rect">
            <a:avLst/>
          </a:prstGeom>
          <a:noFill/>
        </p:spPr>
        <p:txBody>
          <a:bodyPr wrap="none" rtlCol="0" anchor="t">
            <a:spAutoFit/>
          </a:bodyPr>
          <a:lstStyle/>
          <a:p>
            <a:r>
              <a:rPr lang="zh-CN" altLang="en-US" sz="2400" b="1" dirty="0">
                <a:solidFill>
                  <a:srgbClr val="FF0000"/>
                </a:solidFill>
                <a:latin typeface="Times New Roman" panose="02020603050405020304" pitchFamily="18" charset="0"/>
                <a:ea typeface="楷体" panose="02010609060101010101" charset="-122"/>
                <a:cs typeface="Times New Roman" panose="02020603050405020304" pitchFamily="18" charset="0"/>
                <a:sym typeface="+mn-ea"/>
              </a:rPr>
              <a:t>3.8</a:t>
            </a:r>
          </a:p>
        </p:txBody>
      </p:sp>
      <p:pic>
        <p:nvPicPr>
          <p:cNvPr id="16" name="图片 1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37019" y="2136072"/>
            <a:ext cx="5063875" cy="2684497"/>
          </a:xfrm>
          <a:prstGeom prst="rect">
            <a:avLst/>
          </a:prstGeom>
        </p:spPr>
      </p:pic>
      <p:grpSp>
        <p:nvGrpSpPr>
          <p:cNvPr id="25" name="组合 3"/>
          <p:cNvGrpSpPr/>
          <p:nvPr/>
        </p:nvGrpSpPr>
        <p:grpSpPr bwMode="auto">
          <a:xfrm>
            <a:off x="3371850" y="559946"/>
            <a:ext cx="1879997" cy="474345"/>
            <a:chOff x="497257" y="753279"/>
            <a:chExt cx="1881032" cy="475146"/>
          </a:xfrm>
        </p:grpSpPr>
        <p:grpSp>
          <p:nvGrpSpPr>
            <p:cNvPr id="26" name="组合 2"/>
            <p:cNvGrpSpPr/>
            <p:nvPr/>
          </p:nvGrpSpPr>
          <p:grpSpPr bwMode="auto">
            <a:xfrm>
              <a:off x="552450" y="789083"/>
              <a:ext cx="1787356" cy="419195"/>
              <a:chOff x="3014293" y="-540899"/>
              <a:chExt cx="1787356" cy="419195"/>
            </a:xfrm>
          </p:grpSpPr>
          <p:sp>
            <p:nvSpPr>
              <p:cNvPr id="29" name="缺角矩形 18"/>
              <p:cNvSpPr>
                <a:spLocks noChangeArrowheads="1"/>
              </p:cNvSpPr>
              <p:nvPr/>
            </p:nvSpPr>
            <p:spPr bwMode="auto">
              <a:xfrm>
                <a:off x="3470665" y="-540130"/>
                <a:ext cx="419419" cy="418217"/>
              </a:xfrm>
              <a:prstGeom prst="plaque">
                <a:avLst>
                  <a:gd name="adj" fmla="val 16667"/>
                </a:avLst>
              </a:prstGeom>
              <a:solidFill>
                <a:srgbClr val="008BBB"/>
              </a:solidFill>
              <a:ln w="25400" algn="ctr">
                <a:noFill/>
                <a:miter lim="800000"/>
              </a:ln>
            </p:spPr>
            <p:txBody>
              <a:bodyPr lIns="91437" tIns="45718" rIns="91437" bIns="45718" anchor="ctr"/>
              <a:lstStyle/>
              <a:p>
                <a:pPr algn="ctr" defTabSz="1219200" eaLnBrk="0" hangingPunct="0"/>
                <a:endParaRPr kumimoji="1" lang="zh-CN" altLang="en-US" sz="1800">
                  <a:solidFill>
                    <a:srgbClr val="000000"/>
                  </a:solidFill>
                  <a:latin typeface="宋体" panose="02010600030101010101" pitchFamily="2" charset="-122"/>
                  <a:ea typeface="宋体" panose="02010600030101010101" pitchFamily="2" charset="-122"/>
                </a:endParaRPr>
              </a:p>
            </p:txBody>
          </p:sp>
          <p:sp>
            <p:nvSpPr>
              <p:cNvPr id="30" name="缺角矩形 19"/>
              <p:cNvSpPr>
                <a:spLocks noChangeArrowheads="1"/>
              </p:cNvSpPr>
              <p:nvPr/>
            </p:nvSpPr>
            <p:spPr bwMode="auto">
              <a:xfrm>
                <a:off x="3926625" y="-540130"/>
                <a:ext cx="419419" cy="418217"/>
              </a:xfrm>
              <a:prstGeom prst="plaque">
                <a:avLst>
                  <a:gd name="adj" fmla="val 16667"/>
                </a:avLst>
              </a:prstGeom>
              <a:solidFill>
                <a:srgbClr val="FD9F00"/>
              </a:solidFill>
              <a:ln w="25400" algn="ctr">
                <a:noFill/>
                <a:miter lim="800000"/>
              </a:ln>
            </p:spPr>
            <p:txBody>
              <a:bodyPr lIns="91437" tIns="45718" rIns="91437" bIns="45718" anchor="ctr"/>
              <a:lstStyle/>
              <a:p>
                <a:pPr algn="ctr" defTabSz="1219200" eaLnBrk="0" hangingPunct="0"/>
                <a:endParaRPr kumimoji="1" lang="zh-CN" altLang="en-US" sz="1800">
                  <a:solidFill>
                    <a:srgbClr val="000000"/>
                  </a:solidFill>
                  <a:latin typeface="宋体" panose="02010600030101010101" pitchFamily="2" charset="-122"/>
                  <a:ea typeface="宋体" panose="02010600030101010101" pitchFamily="2" charset="-122"/>
                </a:endParaRPr>
              </a:p>
            </p:txBody>
          </p:sp>
          <p:sp>
            <p:nvSpPr>
              <p:cNvPr id="31" name="缺角矩形 20"/>
              <p:cNvSpPr>
                <a:spLocks noChangeArrowheads="1"/>
              </p:cNvSpPr>
              <p:nvPr/>
            </p:nvSpPr>
            <p:spPr bwMode="auto">
              <a:xfrm>
                <a:off x="4382584" y="-540130"/>
                <a:ext cx="419419" cy="418217"/>
              </a:xfrm>
              <a:prstGeom prst="plaque">
                <a:avLst>
                  <a:gd name="adj" fmla="val 16667"/>
                </a:avLst>
              </a:prstGeom>
              <a:solidFill>
                <a:srgbClr val="00B050"/>
              </a:solidFill>
              <a:ln w="25400" algn="ctr">
                <a:noFill/>
                <a:miter lim="800000"/>
              </a:ln>
            </p:spPr>
            <p:txBody>
              <a:bodyPr lIns="91437" tIns="45718" rIns="91437" bIns="45718" anchor="ctr"/>
              <a:lstStyle/>
              <a:p>
                <a:pPr algn="ctr" defTabSz="1219200" eaLnBrk="0" hangingPunct="0"/>
                <a:endParaRPr kumimoji="1" lang="zh-CN" altLang="en-US" sz="1800">
                  <a:solidFill>
                    <a:srgbClr val="000000"/>
                  </a:solidFill>
                  <a:latin typeface="宋体" panose="02010600030101010101" pitchFamily="2" charset="-122"/>
                  <a:ea typeface="宋体" panose="02010600030101010101" pitchFamily="2" charset="-122"/>
                </a:endParaRPr>
              </a:p>
            </p:txBody>
          </p:sp>
          <p:sp>
            <p:nvSpPr>
              <p:cNvPr id="32" name="缺角矩形 7"/>
              <p:cNvSpPr>
                <a:spLocks noChangeArrowheads="1"/>
              </p:cNvSpPr>
              <p:nvPr/>
            </p:nvSpPr>
            <p:spPr bwMode="auto">
              <a:xfrm>
                <a:off x="3014705" y="-540130"/>
                <a:ext cx="419419" cy="418217"/>
              </a:xfrm>
              <a:prstGeom prst="plaque">
                <a:avLst>
                  <a:gd name="adj" fmla="val 16667"/>
                </a:avLst>
              </a:prstGeom>
              <a:solidFill>
                <a:srgbClr val="E72424"/>
              </a:solidFill>
              <a:ln w="25400" algn="ctr">
                <a:noFill/>
                <a:miter lim="800000"/>
              </a:ln>
            </p:spPr>
            <p:txBody>
              <a:bodyPr lIns="91437" tIns="45718" rIns="91437" bIns="45718" anchor="ctr"/>
              <a:lstStyle/>
              <a:p>
                <a:pPr algn="ctr" defTabSz="1219200" eaLnBrk="0" hangingPunct="0"/>
                <a:endParaRPr kumimoji="1" lang="zh-CN" altLang="en-US" sz="1800">
                  <a:solidFill>
                    <a:srgbClr val="000000"/>
                  </a:solidFill>
                  <a:latin typeface="宋体" panose="02010600030101010101" pitchFamily="2" charset="-122"/>
                  <a:ea typeface="宋体" panose="02010600030101010101" pitchFamily="2" charset="-122"/>
                </a:endParaRPr>
              </a:p>
            </p:txBody>
          </p:sp>
        </p:grpSp>
        <p:sp>
          <p:nvSpPr>
            <p:cNvPr id="28" name="矩形 1"/>
            <p:cNvSpPr>
              <a:spLocks noChangeArrowheads="1"/>
            </p:cNvSpPr>
            <p:nvPr/>
          </p:nvSpPr>
          <p:spPr bwMode="auto">
            <a:xfrm>
              <a:off x="497257" y="753279"/>
              <a:ext cx="1881032" cy="475146"/>
            </a:xfrm>
            <a:prstGeom prst="rect">
              <a:avLst/>
            </a:prstGeom>
            <a:noFill/>
            <a:ln w="9525">
              <a:noFill/>
              <a:miter lim="800000"/>
            </a:ln>
          </p:spPr>
          <p:txBody>
            <a:bodyPr lIns="91437" tIns="45718" rIns="91437" bIns="45718">
              <a:spAutoFit/>
            </a:bodyPr>
            <a:lstStyle/>
            <a:p>
              <a:pPr algn="dist" defTabSz="1219200">
                <a:buFont typeface="Arial" panose="020B0604020202020204" pitchFamily="34" charset="0"/>
                <a:buNone/>
              </a:pPr>
              <a:r>
                <a:rPr lang="zh-CN" altLang="en-US" sz="2500" b="1" dirty="0">
                  <a:solidFill>
                    <a:sysClr val="window" lastClr="FFFFFF"/>
                  </a:solidFill>
                  <a:latin typeface="宋体" panose="02010600030101010101" pitchFamily="2" charset="-122"/>
                  <a:ea typeface="宋体" panose="02010600030101010101" pitchFamily="2" charset="-122"/>
                </a:rPr>
                <a:t>连接中考</a:t>
              </a: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00165" y="1155670"/>
            <a:ext cx="8742499" cy="2708434"/>
          </a:xfrm>
          <a:prstGeom prst="rect">
            <a:avLst/>
          </a:prstGeom>
          <a:solidFill>
            <a:schemeClr val="bg1"/>
          </a:solidFill>
        </p:spPr>
        <p:txBody>
          <a:bodyPr wrap="square" rtlCol="0">
            <a:spAutoFit/>
          </a:bodyPr>
          <a:lstStyle/>
          <a:p>
            <a:pPr fontAlgn="auto">
              <a:lnSpc>
                <a:spcPts val="3400"/>
              </a:lnSpc>
            </a:pPr>
            <a:r>
              <a:rPr lang="zh-CN" altLang="en-US" sz="2400" b="1" dirty="0">
                <a:latin typeface="楷体" panose="02010609060101010101" charset="-122"/>
                <a:ea typeface="楷体" panose="02010609060101010101" charset="-122"/>
                <a:cs typeface="楷体" panose="02010609060101010101" charset="-122"/>
              </a:rPr>
              <a:t>（2）把石块浸没在盛满水的溢水杯中，石块受到的浮力大小为</a:t>
            </a:r>
            <a:r>
              <a:rPr lang="en-US" altLang="zh-CN" sz="2400" b="1" dirty="0">
                <a:latin typeface="楷体" panose="02010609060101010101" charset="-122"/>
                <a:ea typeface="楷体" panose="02010609060101010101" charset="-122"/>
                <a:cs typeface="楷体" panose="02010609060101010101" charset="-122"/>
              </a:rPr>
              <a:t>________</a:t>
            </a:r>
            <a:r>
              <a:rPr lang="zh-CN" altLang="en-US" sz="2400" b="1" dirty="0">
                <a:latin typeface="Times New Roman" panose="02020603050405020304" pitchFamily="18" charset="0"/>
                <a:ea typeface="楷体" panose="02010609060101010101" charset="-122"/>
                <a:cs typeface="Times New Roman" panose="02020603050405020304" pitchFamily="18" charset="0"/>
              </a:rPr>
              <a:t>N</a:t>
            </a:r>
            <a:r>
              <a:rPr lang="zh-CN" altLang="en-US" sz="2400" b="1" dirty="0">
                <a:latin typeface="楷体" panose="02010609060101010101" charset="-122"/>
                <a:ea typeface="楷体" panose="02010609060101010101" charset="-122"/>
                <a:cs typeface="楷体" panose="02010609060101010101" charset="-122"/>
              </a:rPr>
              <a:t>。石块排开的水所受的重力可由</a:t>
            </a:r>
            <a:r>
              <a:rPr lang="en-US" altLang="zh-CN" sz="2400" b="1" dirty="0">
                <a:latin typeface="楷体" panose="02010609060101010101" charset="-122"/>
                <a:ea typeface="楷体" panose="02010609060101010101" charset="-122"/>
                <a:cs typeface="楷体" panose="02010609060101010101" charset="-122"/>
              </a:rPr>
              <a:t>_______</a:t>
            </a:r>
            <a:r>
              <a:rPr lang="zh-CN" altLang="en-US" sz="2400" b="1" dirty="0">
                <a:latin typeface="楷体" panose="02010609060101010101" charset="-122"/>
                <a:ea typeface="楷体" panose="02010609060101010101" charset="-122"/>
                <a:cs typeface="楷体" panose="02010609060101010101" charset="-122"/>
              </a:rPr>
              <a:t>（填字母代号）两个步骤测出。</a:t>
            </a:r>
          </a:p>
          <a:p>
            <a:pPr fontAlgn="auto">
              <a:lnSpc>
                <a:spcPts val="3400"/>
              </a:lnSpc>
            </a:pPr>
            <a:r>
              <a:rPr lang="zh-CN" altLang="en-US" sz="2400" b="1" dirty="0">
                <a:latin typeface="楷体" panose="02010609060101010101" charset="-122"/>
                <a:ea typeface="楷体" panose="02010609060101010101" charset="-122"/>
                <a:cs typeface="楷体" panose="02010609060101010101" charset="-122"/>
              </a:rPr>
              <a:t>（3）由以上步骤可初步得出结论：</a:t>
            </a:r>
            <a:endParaRPr lang="en-US" altLang="zh-CN" sz="2400" b="1" dirty="0">
              <a:latin typeface="楷体" panose="02010609060101010101" charset="-122"/>
              <a:ea typeface="楷体" panose="02010609060101010101" charset="-122"/>
              <a:cs typeface="楷体" panose="02010609060101010101" charset="-122"/>
            </a:endParaRPr>
          </a:p>
          <a:p>
            <a:pPr fontAlgn="auto">
              <a:lnSpc>
                <a:spcPts val="3400"/>
              </a:lnSpc>
            </a:pPr>
            <a:r>
              <a:rPr lang="zh-CN" altLang="en-US" sz="2400" b="1" dirty="0">
                <a:latin typeface="楷体" panose="02010609060101010101" charset="-122"/>
                <a:ea typeface="楷体" panose="02010609060101010101" charset="-122"/>
                <a:cs typeface="楷体" panose="02010609060101010101" charset="-122"/>
              </a:rPr>
              <a:t>浸在水中的物体所受浮力的大小等</a:t>
            </a:r>
            <a:endParaRPr lang="en-US" altLang="zh-CN" sz="2400" b="1" dirty="0">
              <a:latin typeface="楷体" panose="02010609060101010101" charset="-122"/>
              <a:ea typeface="楷体" panose="02010609060101010101" charset="-122"/>
              <a:cs typeface="楷体" panose="02010609060101010101" charset="-122"/>
            </a:endParaRPr>
          </a:p>
          <a:p>
            <a:pPr fontAlgn="auto">
              <a:lnSpc>
                <a:spcPts val="3400"/>
              </a:lnSpc>
            </a:pPr>
            <a:r>
              <a:rPr lang="zh-CN" altLang="en-US" sz="2400" b="1" dirty="0">
                <a:latin typeface="楷体" panose="02010609060101010101" charset="-122"/>
                <a:ea typeface="楷体" panose="02010609060101010101" charset="-122"/>
                <a:cs typeface="楷体" panose="02010609060101010101" charset="-122"/>
              </a:rPr>
              <a:t>于</a:t>
            </a:r>
            <a:r>
              <a:rPr lang="en-US" altLang="zh-CN" sz="2400" b="1" dirty="0">
                <a:latin typeface="楷体" panose="02010609060101010101" charset="-122"/>
                <a:ea typeface="楷体" panose="02010609060101010101" charset="-122"/>
                <a:cs typeface="楷体" panose="02010609060101010101" charset="-122"/>
              </a:rPr>
              <a:t>___________________________</a:t>
            </a:r>
            <a:r>
              <a:rPr lang="zh-CN" altLang="en-US" sz="2400" b="1" dirty="0">
                <a:latin typeface="楷体" panose="02010609060101010101" charset="-122"/>
                <a:ea typeface="楷体" panose="02010609060101010101" charset="-122"/>
                <a:cs typeface="楷体" panose="02010609060101010101" charset="-122"/>
              </a:rPr>
              <a:t>。</a:t>
            </a:r>
          </a:p>
        </p:txBody>
      </p:sp>
      <p:sp>
        <p:nvSpPr>
          <p:cNvPr id="4" name="文本框 3"/>
          <p:cNvSpPr txBox="1"/>
          <p:nvPr/>
        </p:nvSpPr>
        <p:spPr>
          <a:xfrm>
            <a:off x="685591" y="1602293"/>
            <a:ext cx="569387" cy="461665"/>
          </a:xfrm>
          <a:prstGeom prst="rect">
            <a:avLst/>
          </a:prstGeom>
          <a:noFill/>
        </p:spPr>
        <p:txBody>
          <a:bodyPr wrap="none" rtlCol="0" anchor="t">
            <a:spAutoFit/>
          </a:bodyPr>
          <a:lstStyle/>
          <a:p>
            <a:r>
              <a:rPr lang="zh-CN" altLang="en-US" sz="2400" b="1" dirty="0">
                <a:solidFill>
                  <a:srgbClr val="FF0000"/>
                </a:solidFill>
                <a:latin typeface="Times New Roman" panose="02020603050405020304" pitchFamily="18" charset="0"/>
                <a:ea typeface="楷体" panose="02010609060101010101" charset="-122"/>
                <a:cs typeface="Times New Roman" panose="02020603050405020304" pitchFamily="18" charset="0"/>
                <a:sym typeface="+mn-ea"/>
              </a:rPr>
              <a:t>1.4</a:t>
            </a:r>
          </a:p>
        </p:txBody>
      </p:sp>
      <p:sp>
        <p:nvSpPr>
          <p:cNvPr id="5" name="文本框 4"/>
          <p:cNvSpPr txBox="1"/>
          <p:nvPr/>
        </p:nvSpPr>
        <p:spPr>
          <a:xfrm>
            <a:off x="6370762" y="1602293"/>
            <a:ext cx="630301" cy="461665"/>
          </a:xfrm>
          <a:prstGeom prst="rect">
            <a:avLst/>
          </a:prstGeom>
          <a:noFill/>
        </p:spPr>
        <p:txBody>
          <a:bodyPr wrap="none" rtlCol="0" anchor="t">
            <a:spAutoFit/>
          </a:bodyPr>
          <a:lstStyle/>
          <a:p>
            <a:r>
              <a:rPr lang="zh-CN" altLang="en-US" sz="2400" b="1" dirty="0">
                <a:solidFill>
                  <a:srgbClr val="FF0000"/>
                </a:solidFill>
                <a:latin typeface="Times New Roman" panose="02020603050405020304" pitchFamily="18" charset="0"/>
                <a:ea typeface="楷体" panose="02010609060101010101" charset="-122"/>
                <a:cs typeface="Times New Roman" panose="02020603050405020304" pitchFamily="18" charset="0"/>
                <a:sym typeface="+mn-ea"/>
              </a:rPr>
              <a:t>AD</a:t>
            </a:r>
          </a:p>
        </p:txBody>
      </p:sp>
      <p:sp>
        <p:nvSpPr>
          <p:cNvPr id="6" name="文本框 5"/>
          <p:cNvSpPr txBox="1"/>
          <p:nvPr/>
        </p:nvSpPr>
        <p:spPr>
          <a:xfrm>
            <a:off x="1270787" y="3294248"/>
            <a:ext cx="2325370" cy="460375"/>
          </a:xfrm>
          <a:prstGeom prst="rect">
            <a:avLst/>
          </a:prstGeom>
          <a:noFill/>
        </p:spPr>
        <p:txBody>
          <a:bodyPr wrap="none" rtlCol="0" anchor="t">
            <a:spAutoFit/>
          </a:bodyPr>
          <a:lstStyle/>
          <a:p>
            <a:r>
              <a:rPr lang="zh-CN" altLang="en-US" sz="2400" b="1" dirty="0">
                <a:solidFill>
                  <a:srgbClr val="FF0000"/>
                </a:solidFill>
                <a:latin typeface="楷体" panose="02010609060101010101" charset="-122"/>
                <a:ea typeface="楷体" panose="02010609060101010101" charset="-122"/>
                <a:sym typeface="+mn-ea"/>
              </a:rPr>
              <a:t>排开液体的重力</a:t>
            </a:r>
          </a:p>
        </p:txBody>
      </p:sp>
      <p:sp>
        <p:nvSpPr>
          <p:cNvPr id="3" name="文本框 2"/>
          <p:cNvSpPr txBox="1"/>
          <p:nvPr/>
        </p:nvSpPr>
        <p:spPr>
          <a:xfrm>
            <a:off x="200165" y="3835814"/>
            <a:ext cx="8862276" cy="1014730"/>
          </a:xfrm>
          <a:prstGeom prst="rect">
            <a:avLst/>
          </a:prstGeom>
          <a:solidFill>
            <a:schemeClr val="bg1"/>
          </a:solidFill>
        </p:spPr>
        <p:txBody>
          <a:bodyPr wrap="square" rtlCol="0" anchor="t">
            <a:spAutoFit/>
          </a:bodyPr>
          <a:lstStyle/>
          <a:p>
            <a:r>
              <a:rPr lang="zh-CN" altLang="en-US" sz="2000" b="1" dirty="0">
                <a:solidFill>
                  <a:srgbClr val="FF0000"/>
                </a:solidFill>
                <a:latin typeface="Times New Roman" panose="02020603050405020304" pitchFamily="18" charset="0"/>
                <a:cs typeface="Times New Roman" panose="02020603050405020304" pitchFamily="18" charset="0"/>
              </a:rPr>
              <a:t>（2）</a:t>
            </a:r>
            <a:r>
              <a:rPr lang="zh-CN" altLang="en-US" sz="2000" b="1" dirty="0">
                <a:latin typeface="Times New Roman" panose="02020603050405020304" pitchFamily="18" charset="0"/>
                <a:ea typeface="楷体" panose="02010609060101010101" charset="-122"/>
                <a:cs typeface="Times New Roman" panose="02020603050405020304" pitchFamily="18" charset="0"/>
              </a:rPr>
              <a:t>由称重法知：</a:t>
            </a:r>
            <a:r>
              <a:rPr lang="zh-CN" altLang="en-US" sz="2000" b="1" i="1" dirty="0">
                <a:solidFill>
                  <a:srgbClr val="FF0000"/>
                </a:solidFill>
                <a:latin typeface="Times New Roman" panose="02020603050405020304" pitchFamily="18" charset="0"/>
                <a:cs typeface="Times New Roman" panose="02020603050405020304" pitchFamily="18" charset="0"/>
              </a:rPr>
              <a:t>F</a:t>
            </a:r>
            <a:r>
              <a:rPr lang="zh-CN" altLang="en-US" sz="2000" b="1" baseline="-25000" dirty="0">
                <a:solidFill>
                  <a:srgbClr val="FF0000"/>
                </a:solidFill>
                <a:latin typeface="Times New Roman" panose="02020603050405020304" pitchFamily="18" charset="0"/>
                <a:cs typeface="Times New Roman" panose="02020603050405020304" pitchFamily="18" charset="0"/>
              </a:rPr>
              <a:t>浮</a:t>
            </a:r>
            <a:r>
              <a:rPr lang="zh-CN" altLang="en-US" sz="2000" b="1" dirty="0">
                <a:solidFill>
                  <a:srgbClr val="FF0000"/>
                </a:solidFill>
                <a:latin typeface="Times New Roman" panose="02020603050405020304" pitchFamily="18" charset="0"/>
                <a:cs typeface="Times New Roman" panose="02020603050405020304" pitchFamily="18" charset="0"/>
              </a:rPr>
              <a:t>=</a:t>
            </a:r>
            <a:r>
              <a:rPr lang="zh-CN" altLang="en-US" sz="2000" b="1" i="1" dirty="0">
                <a:solidFill>
                  <a:srgbClr val="FF0000"/>
                </a:solidFill>
                <a:latin typeface="Times New Roman" panose="02020603050405020304" pitchFamily="18" charset="0"/>
                <a:cs typeface="Times New Roman" panose="02020603050405020304" pitchFamily="18" charset="0"/>
              </a:rPr>
              <a:t>G</a:t>
            </a:r>
            <a:r>
              <a:rPr lang="en-US" altLang="zh-CN" sz="2000" b="1" dirty="0">
                <a:solidFill>
                  <a:srgbClr val="FF0000"/>
                </a:solidFill>
                <a:latin typeface="Times New Roman" panose="02020603050405020304" pitchFamily="18" charset="0"/>
                <a:cs typeface="Times New Roman" panose="02020603050405020304" pitchFamily="18" charset="0"/>
              </a:rPr>
              <a:t>-</a:t>
            </a:r>
            <a:r>
              <a:rPr lang="zh-CN" altLang="en-US" sz="2000" b="1" i="1" dirty="0">
                <a:solidFill>
                  <a:srgbClr val="FF0000"/>
                </a:solidFill>
                <a:latin typeface="Times New Roman" panose="02020603050405020304" pitchFamily="18" charset="0"/>
                <a:cs typeface="Times New Roman" panose="02020603050405020304" pitchFamily="18" charset="0"/>
              </a:rPr>
              <a:t>F</a:t>
            </a:r>
            <a:r>
              <a:rPr lang="zh-CN" altLang="en-US" sz="2000" b="1" baseline="-25000" dirty="0">
                <a:solidFill>
                  <a:srgbClr val="FF0000"/>
                </a:solidFill>
                <a:latin typeface="Times New Roman" panose="02020603050405020304" pitchFamily="18" charset="0"/>
                <a:cs typeface="Times New Roman" panose="02020603050405020304" pitchFamily="18" charset="0"/>
              </a:rPr>
              <a:t>示</a:t>
            </a:r>
            <a:r>
              <a:rPr lang="zh-CN" altLang="en-US" sz="2000" b="1" dirty="0">
                <a:solidFill>
                  <a:srgbClr val="FF0000"/>
                </a:solidFill>
                <a:latin typeface="Times New Roman" panose="02020603050405020304" pitchFamily="18" charset="0"/>
                <a:cs typeface="Times New Roman" panose="02020603050405020304" pitchFamily="18" charset="0"/>
              </a:rPr>
              <a:t>=3.8N-2.4N=1.4N；</a:t>
            </a:r>
          </a:p>
          <a:p>
            <a:r>
              <a:rPr lang="zh-CN" altLang="en-US" sz="2000" b="1" dirty="0">
                <a:latin typeface="Times New Roman" panose="02020603050405020304" pitchFamily="18" charset="0"/>
                <a:ea typeface="楷体" panose="02010609060101010101" charset="-122"/>
                <a:cs typeface="Times New Roman" panose="02020603050405020304" pitchFamily="18" charset="0"/>
              </a:rPr>
              <a:t>液体与桶的总重力与桶的重力之差是物体排开液体的重力，由图中AD两个步骤测出。</a:t>
            </a:r>
          </a:p>
        </p:txBody>
      </p:sp>
      <p:pic>
        <p:nvPicPr>
          <p:cNvPr id="29" name="图片 2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83651" y="2231618"/>
            <a:ext cx="3434823" cy="1820892"/>
          </a:xfrm>
          <a:prstGeom prst="rect">
            <a:avLst/>
          </a:prstGeom>
        </p:spPr>
      </p:pic>
      <p:grpSp>
        <p:nvGrpSpPr>
          <p:cNvPr id="30" name="组合 3"/>
          <p:cNvGrpSpPr/>
          <p:nvPr/>
        </p:nvGrpSpPr>
        <p:grpSpPr bwMode="auto">
          <a:xfrm>
            <a:off x="3371850" y="559946"/>
            <a:ext cx="1879997" cy="474345"/>
            <a:chOff x="497257" y="753279"/>
            <a:chExt cx="1881032" cy="475146"/>
          </a:xfrm>
        </p:grpSpPr>
        <p:grpSp>
          <p:nvGrpSpPr>
            <p:cNvPr id="31" name="组合 2"/>
            <p:cNvGrpSpPr/>
            <p:nvPr/>
          </p:nvGrpSpPr>
          <p:grpSpPr bwMode="auto">
            <a:xfrm>
              <a:off x="552450" y="789083"/>
              <a:ext cx="1787356" cy="419195"/>
              <a:chOff x="3014293" y="-540899"/>
              <a:chExt cx="1787356" cy="419195"/>
            </a:xfrm>
          </p:grpSpPr>
          <p:sp>
            <p:nvSpPr>
              <p:cNvPr id="33" name="缺角矩形 18"/>
              <p:cNvSpPr>
                <a:spLocks noChangeArrowheads="1"/>
              </p:cNvSpPr>
              <p:nvPr/>
            </p:nvSpPr>
            <p:spPr bwMode="auto">
              <a:xfrm>
                <a:off x="3470665" y="-540130"/>
                <a:ext cx="419419" cy="418217"/>
              </a:xfrm>
              <a:prstGeom prst="plaque">
                <a:avLst>
                  <a:gd name="adj" fmla="val 16667"/>
                </a:avLst>
              </a:prstGeom>
              <a:solidFill>
                <a:srgbClr val="008BBB"/>
              </a:solidFill>
              <a:ln w="25400" algn="ctr">
                <a:noFill/>
                <a:miter lim="800000"/>
              </a:ln>
            </p:spPr>
            <p:txBody>
              <a:bodyPr lIns="91437" tIns="45718" rIns="91437" bIns="45718" anchor="ctr"/>
              <a:lstStyle/>
              <a:p>
                <a:pPr algn="ctr" defTabSz="1219200" eaLnBrk="0" hangingPunct="0"/>
                <a:endParaRPr kumimoji="1" lang="zh-CN" altLang="en-US" sz="1800">
                  <a:solidFill>
                    <a:srgbClr val="000000"/>
                  </a:solidFill>
                  <a:latin typeface="宋体" panose="02010600030101010101" pitchFamily="2" charset="-122"/>
                  <a:ea typeface="宋体" panose="02010600030101010101" pitchFamily="2" charset="-122"/>
                </a:endParaRPr>
              </a:p>
            </p:txBody>
          </p:sp>
          <p:sp>
            <p:nvSpPr>
              <p:cNvPr id="34" name="缺角矩形 19"/>
              <p:cNvSpPr>
                <a:spLocks noChangeArrowheads="1"/>
              </p:cNvSpPr>
              <p:nvPr/>
            </p:nvSpPr>
            <p:spPr bwMode="auto">
              <a:xfrm>
                <a:off x="3926625" y="-540130"/>
                <a:ext cx="419419" cy="418217"/>
              </a:xfrm>
              <a:prstGeom prst="plaque">
                <a:avLst>
                  <a:gd name="adj" fmla="val 16667"/>
                </a:avLst>
              </a:prstGeom>
              <a:solidFill>
                <a:srgbClr val="FD9F00"/>
              </a:solidFill>
              <a:ln w="25400" algn="ctr">
                <a:noFill/>
                <a:miter lim="800000"/>
              </a:ln>
            </p:spPr>
            <p:txBody>
              <a:bodyPr lIns="91437" tIns="45718" rIns="91437" bIns="45718" anchor="ctr"/>
              <a:lstStyle/>
              <a:p>
                <a:pPr algn="ctr" defTabSz="1219200" eaLnBrk="0" hangingPunct="0"/>
                <a:endParaRPr kumimoji="1" lang="zh-CN" altLang="en-US" sz="1800">
                  <a:solidFill>
                    <a:srgbClr val="000000"/>
                  </a:solidFill>
                  <a:latin typeface="宋体" panose="02010600030101010101" pitchFamily="2" charset="-122"/>
                  <a:ea typeface="宋体" panose="02010600030101010101" pitchFamily="2" charset="-122"/>
                </a:endParaRPr>
              </a:p>
            </p:txBody>
          </p:sp>
          <p:sp>
            <p:nvSpPr>
              <p:cNvPr id="35" name="缺角矩形 20"/>
              <p:cNvSpPr>
                <a:spLocks noChangeArrowheads="1"/>
              </p:cNvSpPr>
              <p:nvPr/>
            </p:nvSpPr>
            <p:spPr bwMode="auto">
              <a:xfrm>
                <a:off x="4382584" y="-540130"/>
                <a:ext cx="419419" cy="418217"/>
              </a:xfrm>
              <a:prstGeom prst="plaque">
                <a:avLst>
                  <a:gd name="adj" fmla="val 16667"/>
                </a:avLst>
              </a:prstGeom>
              <a:solidFill>
                <a:srgbClr val="00B050"/>
              </a:solidFill>
              <a:ln w="25400" algn="ctr">
                <a:noFill/>
                <a:miter lim="800000"/>
              </a:ln>
            </p:spPr>
            <p:txBody>
              <a:bodyPr lIns="91437" tIns="45718" rIns="91437" bIns="45718" anchor="ctr"/>
              <a:lstStyle/>
              <a:p>
                <a:pPr algn="ctr" defTabSz="1219200" eaLnBrk="0" hangingPunct="0"/>
                <a:endParaRPr kumimoji="1" lang="zh-CN" altLang="en-US" sz="1800">
                  <a:solidFill>
                    <a:srgbClr val="000000"/>
                  </a:solidFill>
                  <a:latin typeface="宋体" panose="02010600030101010101" pitchFamily="2" charset="-122"/>
                  <a:ea typeface="宋体" panose="02010600030101010101" pitchFamily="2" charset="-122"/>
                </a:endParaRPr>
              </a:p>
            </p:txBody>
          </p:sp>
          <p:sp>
            <p:nvSpPr>
              <p:cNvPr id="36" name="缺角矩形 7"/>
              <p:cNvSpPr>
                <a:spLocks noChangeArrowheads="1"/>
              </p:cNvSpPr>
              <p:nvPr/>
            </p:nvSpPr>
            <p:spPr bwMode="auto">
              <a:xfrm>
                <a:off x="3014705" y="-540130"/>
                <a:ext cx="419419" cy="418217"/>
              </a:xfrm>
              <a:prstGeom prst="plaque">
                <a:avLst>
                  <a:gd name="adj" fmla="val 16667"/>
                </a:avLst>
              </a:prstGeom>
              <a:solidFill>
                <a:srgbClr val="E72424"/>
              </a:solidFill>
              <a:ln w="25400" algn="ctr">
                <a:noFill/>
                <a:miter lim="800000"/>
              </a:ln>
            </p:spPr>
            <p:txBody>
              <a:bodyPr lIns="91437" tIns="45718" rIns="91437" bIns="45718" anchor="ctr"/>
              <a:lstStyle/>
              <a:p>
                <a:pPr algn="ctr" defTabSz="1219200" eaLnBrk="0" hangingPunct="0"/>
                <a:endParaRPr kumimoji="1" lang="zh-CN" altLang="en-US" sz="1800">
                  <a:solidFill>
                    <a:srgbClr val="000000"/>
                  </a:solidFill>
                  <a:latin typeface="宋体" panose="02010600030101010101" pitchFamily="2" charset="-122"/>
                  <a:ea typeface="宋体" panose="02010600030101010101" pitchFamily="2" charset="-122"/>
                </a:endParaRPr>
              </a:p>
            </p:txBody>
          </p:sp>
        </p:grpSp>
        <p:sp>
          <p:nvSpPr>
            <p:cNvPr id="32" name="矩形 1"/>
            <p:cNvSpPr>
              <a:spLocks noChangeArrowheads="1"/>
            </p:cNvSpPr>
            <p:nvPr/>
          </p:nvSpPr>
          <p:spPr bwMode="auto">
            <a:xfrm>
              <a:off x="497257" y="753279"/>
              <a:ext cx="1881032" cy="475146"/>
            </a:xfrm>
            <a:prstGeom prst="rect">
              <a:avLst/>
            </a:prstGeom>
            <a:noFill/>
            <a:ln w="9525">
              <a:noFill/>
              <a:miter lim="800000"/>
            </a:ln>
          </p:spPr>
          <p:txBody>
            <a:bodyPr lIns="91437" tIns="45718" rIns="91437" bIns="45718">
              <a:spAutoFit/>
            </a:bodyPr>
            <a:lstStyle/>
            <a:p>
              <a:pPr algn="dist" defTabSz="1219200">
                <a:buFont typeface="Arial" panose="020B0604020202020204" pitchFamily="34" charset="0"/>
                <a:buNone/>
              </a:pPr>
              <a:r>
                <a:rPr lang="zh-CN" altLang="en-US" sz="2500" b="1" dirty="0">
                  <a:solidFill>
                    <a:sysClr val="window" lastClr="FFFFFF"/>
                  </a:solidFill>
                  <a:latin typeface="宋体" panose="02010600030101010101" pitchFamily="2" charset="-122"/>
                  <a:ea typeface="宋体" panose="02010600030101010101" pitchFamily="2" charset="-122"/>
                </a:rPr>
                <a:t>连接中考</a:t>
              </a: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to="" calcmode="lin" valueType="num">
                                      <p:cBhvr>
                                        <p:cTn id="12" dur="1" fill="hold"/>
                                        <p:tgtEl>
                                          <p:spTgt spid="4"/>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to="" calcmode="lin" valueType="num">
                                      <p:cBhvr>
                                        <p:cTn id="17" dur="1" fill="hold"/>
                                        <p:tgtEl>
                                          <p:spTgt spid="5"/>
                                        </p:tgtEl>
                                      </p:cBhvr>
                                    </p:anim>
                                  </p:childTnLst>
                                </p:cTn>
                              </p:par>
                            </p:childTnLst>
                          </p:cTn>
                        </p:par>
                      </p:childTnLst>
                    </p:cTn>
                  </p:par>
                  <p:par>
                    <p:cTn id="18" fill="hold">
                      <p:stCondLst>
                        <p:cond delay="indefinite"/>
                      </p:stCondLst>
                      <p:childTnLst>
                        <p:par>
                          <p:cTn id="19" fill="hold">
                            <p:stCondLst>
                              <p:cond delay="0"/>
                            </p:stCondLst>
                            <p:childTnLst>
                              <p:par>
                                <p:cTn id="20" presetID="2" presetClass="exit" presetSubtype="4" fill="hold" grpId="1" nodeType="clickEffect">
                                  <p:stCondLst>
                                    <p:cond delay="0"/>
                                  </p:stCondLst>
                                  <p:childTnLst>
                                    <p:anim calcmode="lin" valueType="num">
                                      <p:cBhvr additive="base">
                                        <p:cTn id="21" dur="500"/>
                                        <p:tgtEl>
                                          <p:spTgt spid="3"/>
                                        </p:tgtEl>
                                        <p:attrNameLst>
                                          <p:attrName>ppt_x</p:attrName>
                                        </p:attrNameLst>
                                      </p:cBhvr>
                                      <p:tavLst>
                                        <p:tav tm="0">
                                          <p:val>
                                            <p:strVal val="ppt_x"/>
                                          </p:val>
                                        </p:tav>
                                        <p:tav tm="100000">
                                          <p:val>
                                            <p:strVal val="ppt_x"/>
                                          </p:val>
                                        </p:tav>
                                      </p:tavLst>
                                    </p:anim>
                                    <p:anim calcmode="lin" valueType="num">
                                      <p:cBhvr additive="base">
                                        <p:cTn id="22" dur="500"/>
                                        <p:tgtEl>
                                          <p:spTgt spid="3"/>
                                        </p:tgtEl>
                                        <p:attrNameLst>
                                          <p:attrName>ppt_y</p:attrName>
                                        </p:attrNameLst>
                                      </p:cBhvr>
                                      <p:tavLst>
                                        <p:tav tm="0">
                                          <p:val>
                                            <p:strVal val="ppt_y"/>
                                          </p:val>
                                        </p:tav>
                                        <p:tav tm="100000">
                                          <p:val>
                                            <p:strVal val="1+ppt_h/2"/>
                                          </p:val>
                                        </p:tav>
                                      </p:tavLst>
                                    </p:anim>
                                    <p:set>
                                      <p:cBhvr>
                                        <p:cTn id="23" dur="1" fill="hold">
                                          <p:stCondLst>
                                            <p:cond delay="499"/>
                                          </p:stCondLst>
                                        </p:cTn>
                                        <p:tgtEl>
                                          <p:spTgt spid="3"/>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24"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 to="" calcmode="lin" valueType="num">
                                      <p:cBhvr>
                                        <p:cTn id="28" dur="1" fill="hold"/>
                                        <p:tgtEl>
                                          <p:spTgt spid="6"/>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3" grpId="0" bldLvl="0" animBg="1"/>
      <p:bldP spid="3" grpId="1"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69116" y="1002147"/>
            <a:ext cx="8774884" cy="3580467"/>
          </a:xfrm>
          <a:prstGeom prst="rect">
            <a:avLst/>
          </a:prstGeom>
          <a:solidFill>
            <a:schemeClr val="bg1"/>
          </a:solidFill>
        </p:spPr>
        <p:txBody>
          <a:bodyPr wrap="square" rtlCol="0">
            <a:spAutoFit/>
          </a:bodyPr>
          <a:lstStyle/>
          <a:p>
            <a:pPr fontAlgn="auto">
              <a:lnSpc>
                <a:spcPts val="3400"/>
              </a:lnSpc>
            </a:pPr>
            <a:r>
              <a:rPr lang="zh-CN" altLang="en-US" sz="2400" b="1" dirty="0">
                <a:latin typeface="Times New Roman" panose="02020603050405020304" pitchFamily="18" charset="0"/>
                <a:ea typeface="楷体" panose="02010609060101010101" charset="-122"/>
                <a:cs typeface="Times New Roman" panose="02020603050405020304" pitchFamily="18" charset="0"/>
              </a:rPr>
              <a:t>（4）为了得到更普遍的结论，下列继续进行的操作中不合理的是</a:t>
            </a:r>
            <a:r>
              <a:rPr lang="en-US" altLang="zh-CN" sz="2400" b="1" dirty="0">
                <a:latin typeface="Times New Roman" panose="02020603050405020304" pitchFamily="18" charset="0"/>
                <a:ea typeface="楷体" panose="02010609060101010101" charset="-122"/>
                <a:cs typeface="Times New Roman" panose="02020603050405020304" pitchFamily="18" charset="0"/>
              </a:rPr>
              <a:t>________</a:t>
            </a:r>
            <a:r>
              <a:rPr lang="zh-CN" altLang="en-US" sz="2400" b="1" dirty="0">
                <a:latin typeface="Times New Roman" panose="02020603050405020304" pitchFamily="18" charset="0"/>
                <a:ea typeface="楷体" panose="02010609060101010101" charset="-122"/>
                <a:cs typeface="Times New Roman" panose="02020603050405020304" pitchFamily="18" charset="0"/>
              </a:rPr>
              <a:t>。</a:t>
            </a:r>
          </a:p>
          <a:p>
            <a:pPr fontAlgn="auto">
              <a:lnSpc>
                <a:spcPts val="3400"/>
              </a:lnSpc>
            </a:pPr>
            <a:r>
              <a:rPr lang="zh-CN" altLang="en-US" sz="2400" b="1" dirty="0">
                <a:latin typeface="Times New Roman" panose="02020603050405020304" pitchFamily="18" charset="0"/>
                <a:ea typeface="楷体" panose="02010609060101010101" charset="-122"/>
                <a:cs typeface="Times New Roman" panose="02020603050405020304" pitchFamily="18" charset="0"/>
              </a:rPr>
              <a:t>     A．用原来的方案和器材多次测量取平均值</a:t>
            </a:r>
          </a:p>
          <a:p>
            <a:pPr fontAlgn="auto">
              <a:lnSpc>
                <a:spcPts val="3400"/>
              </a:lnSpc>
            </a:pPr>
            <a:r>
              <a:rPr lang="zh-CN" altLang="en-US" sz="2400" b="1" dirty="0">
                <a:latin typeface="Times New Roman" panose="02020603050405020304" pitchFamily="18" charset="0"/>
                <a:ea typeface="楷体" panose="02010609060101010101" charset="-122"/>
                <a:cs typeface="Times New Roman" panose="02020603050405020304" pitchFamily="18" charset="0"/>
              </a:rPr>
              <a:t>     B．用原来的方案将水换成酒精进行实验</a:t>
            </a:r>
          </a:p>
          <a:p>
            <a:pPr fontAlgn="auto">
              <a:lnSpc>
                <a:spcPts val="3400"/>
              </a:lnSpc>
            </a:pPr>
            <a:r>
              <a:rPr lang="zh-CN" altLang="en-US" sz="2400" b="1" dirty="0">
                <a:latin typeface="Times New Roman" panose="02020603050405020304" pitchFamily="18" charset="0"/>
                <a:ea typeface="楷体" panose="02010609060101010101" charset="-122"/>
                <a:cs typeface="Times New Roman" panose="02020603050405020304" pitchFamily="18" charset="0"/>
              </a:rPr>
              <a:t>     C．用原来的方案将石块换成体积与其不同的铁块进行实验</a:t>
            </a:r>
          </a:p>
          <a:p>
            <a:pPr fontAlgn="auto">
              <a:lnSpc>
                <a:spcPts val="3400"/>
              </a:lnSpc>
            </a:pPr>
            <a:r>
              <a:rPr lang="zh-CN" altLang="en-US" sz="2400" b="1" dirty="0">
                <a:latin typeface="Times New Roman" panose="02020603050405020304" pitchFamily="18" charset="0"/>
                <a:ea typeface="楷体" panose="02010609060101010101" charset="-122"/>
                <a:cs typeface="Times New Roman" panose="02020603050405020304" pitchFamily="18" charset="0"/>
              </a:rPr>
              <a:t>（5）另一实验小组在步骤C的操作中，只将石块的一部分浸在水中，其他步骤操作正确，则</a:t>
            </a:r>
            <a:r>
              <a:rPr lang="en-US" altLang="zh-CN" sz="2400" b="1" dirty="0">
                <a:latin typeface="Times New Roman" panose="02020603050405020304" pitchFamily="18" charset="0"/>
                <a:ea typeface="楷体" panose="02010609060101010101" charset="-122"/>
                <a:cs typeface="Times New Roman" panose="02020603050405020304" pitchFamily="18" charset="0"/>
              </a:rPr>
              <a:t>_________</a:t>
            </a:r>
            <a:r>
              <a:rPr lang="zh-CN" altLang="en-US" sz="2400" b="1" dirty="0">
                <a:latin typeface="Times New Roman" panose="02020603050405020304" pitchFamily="18" charset="0"/>
                <a:ea typeface="楷体" panose="02010609060101010101" charset="-122"/>
                <a:cs typeface="Times New Roman" panose="02020603050405020304" pitchFamily="18" charset="0"/>
              </a:rPr>
              <a:t>（选填“能”或“不能”）得到与（3）相同的结论。</a:t>
            </a:r>
          </a:p>
        </p:txBody>
      </p:sp>
      <p:sp>
        <p:nvSpPr>
          <p:cNvPr id="7" name="文本框 6"/>
          <p:cNvSpPr txBox="1"/>
          <p:nvPr/>
        </p:nvSpPr>
        <p:spPr>
          <a:xfrm>
            <a:off x="1252989" y="1452648"/>
            <a:ext cx="336550" cy="460375"/>
          </a:xfrm>
          <a:prstGeom prst="rect">
            <a:avLst/>
          </a:prstGeom>
          <a:noFill/>
        </p:spPr>
        <p:txBody>
          <a:bodyPr wrap="square" rtlCol="0" anchor="t">
            <a:spAutoFit/>
          </a:bodyPr>
          <a:lstStyle/>
          <a:p>
            <a:r>
              <a:rPr lang="zh-CN" altLang="en-US" sz="2400" b="1" dirty="0">
                <a:solidFill>
                  <a:srgbClr val="FF0000"/>
                </a:solidFill>
                <a:latin typeface="Times New Roman" panose="02020603050405020304" pitchFamily="18" charset="0"/>
                <a:ea typeface="楷体" panose="02010609060101010101" charset="-122"/>
                <a:cs typeface="Times New Roman" panose="02020603050405020304" pitchFamily="18" charset="0"/>
                <a:sym typeface="+mn-ea"/>
              </a:rPr>
              <a:t>A</a:t>
            </a:r>
          </a:p>
        </p:txBody>
      </p:sp>
      <p:sp>
        <p:nvSpPr>
          <p:cNvPr id="14" name="文本框 13"/>
          <p:cNvSpPr txBox="1"/>
          <p:nvPr/>
        </p:nvSpPr>
        <p:spPr>
          <a:xfrm>
            <a:off x="4918984" y="3614991"/>
            <a:ext cx="488950" cy="460375"/>
          </a:xfrm>
          <a:prstGeom prst="rect">
            <a:avLst/>
          </a:prstGeom>
          <a:noFill/>
        </p:spPr>
        <p:txBody>
          <a:bodyPr wrap="none" rtlCol="0" anchor="t">
            <a:spAutoFit/>
          </a:bodyPr>
          <a:lstStyle/>
          <a:p>
            <a:r>
              <a:rPr lang="zh-CN" altLang="en-US" sz="2400" b="1" dirty="0">
                <a:solidFill>
                  <a:srgbClr val="FF0000"/>
                </a:solidFill>
                <a:latin typeface="楷体" panose="02010609060101010101" charset="-122"/>
                <a:ea typeface="楷体" panose="02010609060101010101" charset="-122"/>
                <a:sym typeface="+mn-ea"/>
              </a:rPr>
              <a:t>能</a:t>
            </a:r>
          </a:p>
        </p:txBody>
      </p:sp>
      <p:grpSp>
        <p:nvGrpSpPr>
          <p:cNvPr id="15" name="组合 3"/>
          <p:cNvGrpSpPr/>
          <p:nvPr/>
        </p:nvGrpSpPr>
        <p:grpSpPr bwMode="auto">
          <a:xfrm>
            <a:off x="3371850" y="559946"/>
            <a:ext cx="1879997" cy="474345"/>
            <a:chOff x="497257" y="753279"/>
            <a:chExt cx="1881032" cy="475146"/>
          </a:xfrm>
        </p:grpSpPr>
        <p:grpSp>
          <p:nvGrpSpPr>
            <p:cNvPr id="22" name="组合 2"/>
            <p:cNvGrpSpPr/>
            <p:nvPr/>
          </p:nvGrpSpPr>
          <p:grpSpPr bwMode="auto">
            <a:xfrm>
              <a:off x="552450" y="789083"/>
              <a:ext cx="1787356" cy="419195"/>
              <a:chOff x="3014293" y="-540899"/>
              <a:chExt cx="1787356" cy="419195"/>
            </a:xfrm>
          </p:grpSpPr>
          <p:sp>
            <p:nvSpPr>
              <p:cNvPr id="24" name="缺角矩形 18"/>
              <p:cNvSpPr>
                <a:spLocks noChangeArrowheads="1"/>
              </p:cNvSpPr>
              <p:nvPr/>
            </p:nvSpPr>
            <p:spPr bwMode="auto">
              <a:xfrm>
                <a:off x="3470665" y="-540130"/>
                <a:ext cx="419419" cy="418217"/>
              </a:xfrm>
              <a:prstGeom prst="plaque">
                <a:avLst>
                  <a:gd name="adj" fmla="val 16667"/>
                </a:avLst>
              </a:prstGeom>
              <a:solidFill>
                <a:srgbClr val="008BBB"/>
              </a:solidFill>
              <a:ln w="25400" algn="ctr">
                <a:noFill/>
                <a:miter lim="800000"/>
              </a:ln>
            </p:spPr>
            <p:txBody>
              <a:bodyPr lIns="91437" tIns="45718" rIns="91437" bIns="45718" anchor="ctr"/>
              <a:lstStyle/>
              <a:p>
                <a:pPr algn="ctr" defTabSz="1219200" eaLnBrk="0" hangingPunct="0"/>
                <a:endParaRPr kumimoji="1" lang="zh-CN" altLang="en-US" sz="1800">
                  <a:solidFill>
                    <a:srgbClr val="000000"/>
                  </a:solidFill>
                  <a:latin typeface="宋体" panose="02010600030101010101" pitchFamily="2" charset="-122"/>
                  <a:ea typeface="宋体" panose="02010600030101010101" pitchFamily="2" charset="-122"/>
                </a:endParaRPr>
              </a:p>
            </p:txBody>
          </p:sp>
          <p:sp>
            <p:nvSpPr>
              <p:cNvPr id="25" name="缺角矩形 19"/>
              <p:cNvSpPr>
                <a:spLocks noChangeArrowheads="1"/>
              </p:cNvSpPr>
              <p:nvPr/>
            </p:nvSpPr>
            <p:spPr bwMode="auto">
              <a:xfrm>
                <a:off x="3926625" y="-540130"/>
                <a:ext cx="419419" cy="418217"/>
              </a:xfrm>
              <a:prstGeom prst="plaque">
                <a:avLst>
                  <a:gd name="adj" fmla="val 16667"/>
                </a:avLst>
              </a:prstGeom>
              <a:solidFill>
                <a:srgbClr val="FD9F00"/>
              </a:solidFill>
              <a:ln w="25400" algn="ctr">
                <a:noFill/>
                <a:miter lim="800000"/>
              </a:ln>
            </p:spPr>
            <p:txBody>
              <a:bodyPr lIns="91437" tIns="45718" rIns="91437" bIns="45718" anchor="ctr"/>
              <a:lstStyle/>
              <a:p>
                <a:pPr algn="ctr" defTabSz="1219200" eaLnBrk="0" hangingPunct="0"/>
                <a:endParaRPr kumimoji="1" lang="zh-CN" altLang="en-US" sz="1800">
                  <a:solidFill>
                    <a:srgbClr val="000000"/>
                  </a:solidFill>
                  <a:latin typeface="宋体" panose="02010600030101010101" pitchFamily="2" charset="-122"/>
                  <a:ea typeface="宋体" panose="02010600030101010101" pitchFamily="2" charset="-122"/>
                </a:endParaRPr>
              </a:p>
            </p:txBody>
          </p:sp>
          <p:sp>
            <p:nvSpPr>
              <p:cNvPr id="26" name="缺角矩形 20"/>
              <p:cNvSpPr>
                <a:spLocks noChangeArrowheads="1"/>
              </p:cNvSpPr>
              <p:nvPr/>
            </p:nvSpPr>
            <p:spPr bwMode="auto">
              <a:xfrm>
                <a:off x="4382584" y="-540130"/>
                <a:ext cx="419419" cy="418217"/>
              </a:xfrm>
              <a:prstGeom prst="plaque">
                <a:avLst>
                  <a:gd name="adj" fmla="val 16667"/>
                </a:avLst>
              </a:prstGeom>
              <a:solidFill>
                <a:srgbClr val="00B050"/>
              </a:solidFill>
              <a:ln w="25400" algn="ctr">
                <a:noFill/>
                <a:miter lim="800000"/>
              </a:ln>
            </p:spPr>
            <p:txBody>
              <a:bodyPr lIns="91437" tIns="45718" rIns="91437" bIns="45718" anchor="ctr"/>
              <a:lstStyle/>
              <a:p>
                <a:pPr algn="ctr" defTabSz="1219200" eaLnBrk="0" hangingPunct="0"/>
                <a:endParaRPr kumimoji="1" lang="zh-CN" altLang="en-US" sz="1800">
                  <a:solidFill>
                    <a:srgbClr val="000000"/>
                  </a:solidFill>
                  <a:latin typeface="宋体" panose="02010600030101010101" pitchFamily="2" charset="-122"/>
                  <a:ea typeface="宋体" panose="02010600030101010101" pitchFamily="2" charset="-122"/>
                </a:endParaRPr>
              </a:p>
            </p:txBody>
          </p:sp>
          <p:sp>
            <p:nvSpPr>
              <p:cNvPr id="27" name="缺角矩形 7"/>
              <p:cNvSpPr>
                <a:spLocks noChangeArrowheads="1"/>
              </p:cNvSpPr>
              <p:nvPr/>
            </p:nvSpPr>
            <p:spPr bwMode="auto">
              <a:xfrm>
                <a:off x="3014705" y="-540130"/>
                <a:ext cx="419419" cy="418217"/>
              </a:xfrm>
              <a:prstGeom prst="plaque">
                <a:avLst>
                  <a:gd name="adj" fmla="val 16667"/>
                </a:avLst>
              </a:prstGeom>
              <a:solidFill>
                <a:srgbClr val="E72424"/>
              </a:solidFill>
              <a:ln w="25400" algn="ctr">
                <a:noFill/>
                <a:miter lim="800000"/>
              </a:ln>
            </p:spPr>
            <p:txBody>
              <a:bodyPr lIns="91437" tIns="45718" rIns="91437" bIns="45718" anchor="ctr"/>
              <a:lstStyle/>
              <a:p>
                <a:pPr algn="ctr" defTabSz="1219200" eaLnBrk="0" hangingPunct="0"/>
                <a:endParaRPr kumimoji="1" lang="zh-CN" altLang="en-US" sz="1800">
                  <a:solidFill>
                    <a:srgbClr val="000000"/>
                  </a:solidFill>
                  <a:latin typeface="宋体" panose="02010600030101010101" pitchFamily="2" charset="-122"/>
                  <a:ea typeface="宋体" panose="02010600030101010101" pitchFamily="2" charset="-122"/>
                </a:endParaRPr>
              </a:p>
            </p:txBody>
          </p:sp>
        </p:grpSp>
        <p:sp>
          <p:nvSpPr>
            <p:cNvPr id="23" name="矩形 1"/>
            <p:cNvSpPr>
              <a:spLocks noChangeArrowheads="1"/>
            </p:cNvSpPr>
            <p:nvPr/>
          </p:nvSpPr>
          <p:spPr bwMode="auto">
            <a:xfrm>
              <a:off x="497257" y="753279"/>
              <a:ext cx="1881032" cy="475146"/>
            </a:xfrm>
            <a:prstGeom prst="rect">
              <a:avLst/>
            </a:prstGeom>
            <a:noFill/>
            <a:ln w="9525">
              <a:noFill/>
              <a:miter lim="800000"/>
            </a:ln>
          </p:spPr>
          <p:txBody>
            <a:bodyPr lIns="91437" tIns="45718" rIns="91437" bIns="45718">
              <a:spAutoFit/>
            </a:bodyPr>
            <a:lstStyle/>
            <a:p>
              <a:pPr algn="dist" defTabSz="1219200">
                <a:buFont typeface="Arial" panose="020B0604020202020204" pitchFamily="34" charset="0"/>
                <a:buNone/>
              </a:pPr>
              <a:r>
                <a:rPr lang="zh-CN" altLang="en-US" sz="2500" b="1" dirty="0">
                  <a:solidFill>
                    <a:sysClr val="window" lastClr="FFFFFF"/>
                  </a:solidFill>
                  <a:latin typeface="宋体" panose="02010600030101010101" pitchFamily="2" charset="-122"/>
                  <a:ea typeface="宋体" panose="02010600030101010101" pitchFamily="2" charset="-122"/>
                </a:rPr>
                <a:t>连接中考</a:t>
              </a:r>
            </a:p>
          </p:txBody>
        </p:sp>
      </p:grpSp>
    </p:spTree>
    <p:extLst>
      <p:ext uri="{BB962C8B-B14F-4D97-AF65-F5344CB8AC3E}">
        <p14:creationId xmlns:p14="http://schemas.microsoft.com/office/powerpoint/2010/main" val="2676162165"/>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to="" calcmode="lin" valueType="num">
                                      <p:cBhvr>
                                        <p:cTn id="7" dur="1" fill="hold"/>
                                        <p:tgtEl>
                                          <p:spTgt spid="7"/>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to="" calcmode="lin" valueType="num">
                                      <p:cBhvr>
                                        <p:cTn id="12" dur="1" fill="hold"/>
                                        <p:tgtEl>
                                          <p:spTgt spid="1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05740" y="1148715"/>
            <a:ext cx="8938260" cy="3416320"/>
          </a:xfrm>
          <a:prstGeom prst="rect">
            <a:avLst/>
          </a:prstGeom>
          <a:solidFill>
            <a:schemeClr val="bg1"/>
          </a:solidFill>
        </p:spPr>
        <p:txBody>
          <a:bodyPr wrap="square" rtlCol="0">
            <a:spAutoFit/>
          </a:bodyPr>
          <a:lstStyle/>
          <a:p>
            <a:pPr>
              <a:lnSpc>
                <a:spcPct val="150000"/>
              </a:lnSpc>
            </a:pPr>
            <a:r>
              <a:rPr lang="zh-CN" altLang="en-US" sz="2400" b="1" dirty="0">
                <a:solidFill>
                  <a:srgbClr val="0F0FFF"/>
                </a:solidFill>
                <a:latin typeface="Times New Roman" panose="02020603050405020304" pitchFamily="18" charset="0"/>
                <a:ea typeface="黑体" panose="02010609060101010101" pitchFamily="49" charset="-122"/>
                <a:cs typeface="Times New Roman" panose="02020603050405020304" pitchFamily="18" charset="0"/>
              </a:rPr>
              <a:t>例</a:t>
            </a:r>
            <a:r>
              <a:rPr lang="en-US" altLang="zh-CN" sz="2400" b="1" dirty="0">
                <a:solidFill>
                  <a:srgbClr val="0F0FFF"/>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400" b="1" dirty="0">
                <a:latin typeface="Times New Roman" panose="02020603050405020304" pitchFamily="18" charset="0"/>
                <a:ea typeface="楷体" panose="02010609060101010101" charset="-122"/>
                <a:cs typeface="Times New Roman" panose="02020603050405020304" pitchFamily="18" charset="0"/>
              </a:rPr>
              <a:t>（2019•江西）体积相同的铝球、铜块和木块，浸在液体中的情况如图所示，比较它们受到的浮力大小，正确的是（　　）</a:t>
            </a:r>
          </a:p>
          <a:p>
            <a:pPr>
              <a:lnSpc>
                <a:spcPct val="150000"/>
              </a:lnSpc>
            </a:pPr>
            <a:r>
              <a:rPr lang="zh-CN" altLang="en-US" sz="2400" b="1" dirty="0">
                <a:latin typeface="Times New Roman" panose="02020603050405020304" pitchFamily="18" charset="0"/>
                <a:ea typeface="楷体" panose="02010609060101010101" charset="-122"/>
                <a:cs typeface="Times New Roman" panose="02020603050405020304" pitchFamily="18" charset="0"/>
              </a:rPr>
              <a:t>A．铝球受到的浮力最大 </a:t>
            </a:r>
          </a:p>
          <a:p>
            <a:pPr>
              <a:lnSpc>
                <a:spcPct val="150000"/>
              </a:lnSpc>
            </a:pPr>
            <a:r>
              <a:rPr lang="zh-CN" altLang="en-US" sz="2400" b="1" dirty="0">
                <a:latin typeface="Times New Roman" panose="02020603050405020304" pitchFamily="18" charset="0"/>
                <a:ea typeface="楷体" panose="02010609060101010101" charset="-122"/>
                <a:cs typeface="Times New Roman" panose="02020603050405020304" pitchFamily="18" charset="0"/>
              </a:rPr>
              <a:t>B．木块受到的浮力最大 </a:t>
            </a:r>
          </a:p>
          <a:p>
            <a:pPr>
              <a:lnSpc>
                <a:spcPct val="150000"/>
              </a:lnSpc>
            </a:pPr>
            <a:r>
              <a:rPr lang="zh-CN" altLang="en-US" sz="2400" b="1" dirty="0">
                <a:latin typeface="Times New Roman" panose="02020603050405020304" pitchFamily="18" charset="0"/>
                <a:ea typeface="楷体" panose="02010609060101010101" charset="-122"/>
                <a:cs typeface="Times New Roman" panose="02020603050405020304" pitchFamily="18" charset="0"/>
              </a:rPr>
              <a:t>C．铜块受到的浮力最大 </a:t>
            </a:r>
          </a:p>
          <a:p>
            <a:pPr>
              <a:lnSpc>
                <a:spcPct val="150000"/>
              </a:lnSpc>
            </a:pPr>
            <a:r>
              <a:rPr lang="zh-CN" altLang="en-US" sz="2400" b="1" dirty="0" smtClean="0">
                <a:latin typeface="Times New Roman" panose="02020603050405020304" pitchFamily="18" charset="0"/>
                <a:ea typeface="楷体" panose="02010609060101010101" charset="-122"/>
                <a:cs typeface="Times New Roman" panose="02020603050405020304" pitchFamily="18" charset="0"/>
              </a:rPr>
              <a:t>D．它们</a:t>
            </a:r>
            <a:r>
              <a:rPr lang="zh-CN" altLang="en-US" sz="2400" b="1" dirty="0">
                <a:latin typeface="Times New Roman" panose="02020603050405020304" pitchFamily="18" charset="0"/>
                <a:ea typeface="楷体" panose="02010609060101010101" charset="-122"/>
                <a:cs typeface="Times New Roman" panose="02020603050405020304" pitchFamily="18" charset="0"/>
              </a:rPr>
              <a:t>受到的浮力一样大 </a:t>
            </a: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22211" y="2632075"/>
            <a:ext cx="1822808" cy="1765935"/>
          </a:xfrm>
          <a:prstGeom prst="rect">
            <a:avLst/>
          </a:prstGeom>
        </p:spPr>
      </p:pic>
      <p:sp>
        <p:nvSpPr>
          <p:cNvPr id="4" name="文本框 3"/>
          <p:cNvSpPr txBox="1"/>
          <p:nvPr/>
        </p:nvSpPr>
        <p:spPr>
          <a:xfrm>
            <a:off x="2702218" y="1307465"/>
            <a:ext cx="1248997" cy="398780"/>
          </a:xfrm>
          <a:prstGeom prst="rect">
            <a:avLst/>
          </a:prstGeom>
          <a:noFill/>
          <a:ln w="28575" cmpd="sng">
            <a:solidFill>
              <a:srgbClr val="FF0000"/>
            </a:solidFill>
            <a:prstDash val="solid"/>
          </a:ln>
        </p:spPr>
        <p:txBody>
          <a:bodyPr wrap="square" rtlCol="0">
            <a:spAutoFit/>
          </a:bodyPr>
          <a:lstStyle/>
          <a:p>
            <a:endParaRPr lang="zh-CN" altLang="en-US" sz="2000" b="1"/>
          </a:p>
        </p:txBody>
      </p:sp>
      <p:sp>
        <p:nvSpPr>
          <p:cNvPr id="7" name="文本框 6"/>
          <p:cNvSpPr txBox="1"/>
          <p:nvPr/>
        </p:nvSpPr>
        <p:spPr>
          <a:xfrm>
            <a:off x="7831000" y="1767840"/>
            <a:ext cx="407484" cy="461665"/>
          </a:xfrm>
          <a:prstGeom prst="rect">
            <a:avLst/>
          </a:prstGeom>
          <a:noFill/>
        </p:spPr>
        <p:txBody>
          <a:bodyPr wrap="none" rtlCol="0" anchor="t">
            <a:spAutoFit/>
          </a:bodyPr>
          <a:lstStyle/>
          <a:p>
            <a:r>
              <a:rPr lang="zh-CN" altLang="en-US" sz="2400" b="1" dirty="0">
                <a:solidFill>
                  <a:srgbClr val="FF0000"/>
                </a:solidFill>
                <a:latin typeface="Times New Roman" panose="02020603050405020304" pitchFamily="18" charset="0"/>
                <a:ea typeface="楷体" panose="02010609060101010101" charset="-122"/>
                <a:cs typeface="Times New Roman" panose="02020603050405020304" pitchFamily="18" charset="0"/>
                <a:sym typeface="+mn-ea"/>
              </a:rPr>
              <a:t>D</a:t>
            </a:r>
          </a:p>
        </p:txBody>
      </p:sp>
      <p:grpSp>
        <p:nvGrpSpPr>
          <p:cNvPr id="25" name="组合 3"/>
          <p:cNvGrpSpPr/>
          <p:nvPr/>
        </p:nvGrpSpPr>
        <p:grpSpPr bwMode="auto">
          <a:xfrm>
            <a:off x="3371850" y="559946"/>
            <a:ext cx="1879997" cy="474345"/>
            <a:chOff x="497257" y="753279"/>
            <a:chExt cx="1881032" cy="475146"/>
          </a:xfrm>
        </p:grpSpPr>
        <p:grpSp>
          <p:nvGrpSpPr>
            <p:cNvPr id="26" name="组合 2"/>
            <p:cNvGrpSpPr/>
            <p:nvPr/>
          </p:nvGrpSpPr>
          <p:grpSpPr bwMode="auto">
            <a:xfrm>
              <a:off x="552450" y="789083"/>
              <a:ext cx="1787356" cy="419195"/>
              <a:chOff x="3014293" y="-540899"/>
              <a:chExt cx="1787356" cy="419195"/>
            </a:xfrm>
          </p:grpSpPr>
          <p:sp>
            <p:nvSpPr>
              <p:cNvPr id="28" name="缺角矩形 18"/>
              <p:cNvSpPr>
                <a:spLocks noChangeArrowheads="1"/>
              </p:cNvSpPr>
              <p:nvPr/>
            </p:nvSpPr>
            <p:spPr bwMode="auto">
              <a:xfrm>
                <a:off x="3470665" y="-540130"/>
                <a:ext cx="419419" cy="418217"/>
              </a:xfrm>
              <a:prstGeom prst="plaque">
                <a:avLst>
                  <a:gd name="adj" fmla="val 16667"/>
                </a:avLst>
              </a:prstGeom>
              <a:solidFill>
                <a:srgbClr val="008BBB"/>
              </a:solidFill>
              <a:ln w="25400" algn="ctr">
                <a:noFill/>
                <a:miter lim="800000"/>
              </a:ln>
            </p:spPr>
            <p:txBody>
              <a:bodyPr lIns="91437" tIns="45718" rIns="91437" bIns="45718" anchor="ctr"/>
              <a:lstStyle/>
              <a:p>
                <a:pPr algn="ctr" defTabSz="1219200" eaLnBrk="0" hangingPunct="0"/>
                <a:endParaRPr kumimoji="1" lang="zh-CN" altLang="en-US" sz="1800">
                  <a:solidFill>
                    <a:srgbClr val="000000"/>
                  </a:solidFill>
                  <a:latin typeface="宋体" panose="02010600030101010101" pitchFamily="2" charset="-122"/>
                  <a:ea typeface="宋体" panose="02010600030101010101" pitchFamily="2" charset="-122"/>
                </a:endParaRPr>
              </a:p>
            </p:txBody>
          </p:sp>
          <p:sp>
            <p:nvSpPr>
              <p:cNvPr id="29" name="缺角矩形 19"/>
              <p:cNvSpPr>
                <a:spLocks noChangeArrowheads="1"/>
              </p:cNvSpPr>
              <p:nvPr/>
            </p:nvSpPr>
            <p:spPr bwMode="auto">
              <a:xfrm>
                <a:off x="3926625" y="-540130"/>
                <a:ext cx="419419" cy="418217"/>
              </a:xfrm>
              <a:prstGeom prst="plaque">
                <a:avLst>
                  <a:gd name="adj" fmla="val 16667"/>
                </a:avLst>
              </a:prstGeom>
              <a:solidFill>
                <a:srgbClr val="FD9F00"/>
              </a:solidFill>
              <a:ln w="25400" algn="ctr">
                <a:noFill/>
                <a:miter lim="800000"/>
              </a:ln>
            </p:spPr>
            <p:txBody>
              <a:bodyPr lIns="91437" tIns="45718" rIns="91437" bIns="45718" anchor="ctr"/>
              <a:lstStyle/>
              <a:p>
                <a:pPr algn="ctr" defTabSz="1219200" eaLnBrk="0" hangingPunct="0"/>
                <a:endParaRPr kumimoji="1" lang="zh-CN" altLang="en-US" sz="1800">
                  <a:solidFill>
                    <a:srgbClr val="000000"/>
                  </a:solidFill>
                  <a:latin typeface="宋体" panose="02010600030101010101" pitchFamily="2" charset="-122"/>
                  <a:ea typeface="宋体" panose="02010600030101010101" pitchFamily="2" charset="-122"/>
                </a:endParaRPr>
              </a:p>
            </p:txBody>
          </p:sp>
          <p:sp>
            <p:nvSpPr>
              <p:cNvPr id="30" name="缺角矩形 20"/>
              <p:cNvSpPr>
                <a:spLocks noChangeArrowheads="1"/>
              </p:cNvSpPr>
              <p:nvPr/>
            </p:nvSpPr>
            <p:spPr bwMode="auto">
              <a:xfrm>
                <a:off x="4382584" y="-540130"/>
                <a:ext cx="419419" cy="418217"/>
              </a:xfrm>
              <a:prstGeom prst="plaque">
                <a:avLst>
                  <a:gd name="adj" fmla="val 16667"/>
                </a:avLst>
              </a:prstGeom>
              <a:solidFill>
                <a:srgbClr val="00B050"/>
              </a:solidFill>
              <a:ln w="25400" algn="ctr">
                <a:noFill/>
                <a:miter lim="800000"/>
              </a:ln>
            </p:spPr>
            <p:txBody>
              <a:bodyPr lIns="91437" tIns="45718" rIns="91437" bIns="45718" anchor="ctr"/>
              <a:lstStyle/>
              <a:p>
                <a:pPr algn="ctr" defTabSz="1219200" eaLnBrk="0" hangingPunct="0"/>
                <a:endParaRPr kumimoji="1" lang="zh-CN" altLang="en-US" sz="1800">
                  <a:solidFill>
                    <a:srgbClr val="000000"/>
                  </a:solidFill>
                  <a:latin typeface="宋体" panose="02010600030101010101" pitchFamily="2" charset="-122"/>
                  <a:ea typeface="宋体" panose="02010600030101010101" pitchFamily="2" charset="-122"/>
                </a:endParaRPr>
              </a:p>
            </p:txBody>
          </p:sp>
          <p:sp>
            <p:nvSpPr>
              <p:cNvPr id="31" name="缺角矩形 7"/>
              <p:cNvSpPr>
                <a:spLocks noChangeArrowheads="1"/>
              </p:cNvSpPr>
              <p:nvPr/>
            </p:nvSpPr>
            <p:spPr bwMode="auto">
              <a:xfrm>
                <a:off x="3014705" y="-540130"/>
                <a:ext cx="419419" cy="418217"/>
              </a:xfrm>
              <a:prstGeom prst="plaque">
                <a:avLst>
                  <a:gd name="adj" fmla="val 16667"/>
                </a:avLst>
              </a:prstGeom>
              <a:solidFill>
                <a:srgbClr val="E72424"/>
              </a:solidFill>
              <a:ln w="25400" algn="ctr">
                <a:noFill/>
                <a:miter lim="800000"/>
              </a:ln>
            </p:spPr>
            <p:txBody>
              <a:bodyPr lIns="91437" tIns="45718" rIns="91437" bIns="45718" anchor="ctr"/>
              <a:lstStyle/>
              <a:p>
                <a:pPr algn="ctr" defTabSz="1219200" eaLnBrk="0" hangingPunct="0"/>
                <a:endParaRPr kumimoji="1" lang="zh-CN" altLang="en-US" sz="1800">
                  <a:solidFill>
                    <a:srgbClr val="000000"/>
                  </a:solidFill>
                  <a:latin typeface="宋体" panose="02010600030101010101" pitchFamily="2" charset="-122"/>
                  <a:ea typeface="宋体" panose="02010600030101010101" pitchFamily="2" charset="-122"/>
                </a:endParaRPr>
              </a:p>
            </p:txBody>
          </p:sp>
        </p:grpSp>
        <p:sp>
          <p:nvSpPr>
            <p:cNvPr id="27" name="矩形 1"/>
            <p:cNvSpPr>
              <a:spLocks noChangeArrowheads="1"/>
            </p:cNvSpPr>
            <p:nvPr/>
          </p:nvSpPr>
          <p:spPr bwMode="auto">
            <a:xfrm>
              <a:off x="497257" y="753279"/>
              <a:ext cx="1881032" cy="475146"/>
            </a:xfrm>
            <a:prstGeom prst="rect">
              <a:avLst/>
            </a:prstGeom>
            <a:noFill/>
            <a:ln w="9525">
              <a:noFill/>
              <a:miter lim="800000"/>
            </a:ln>
          </p:spPr>
          <p:txBody>
            <a:bodyPr lIns="91437" tIns="45718" rIns="91437" bIns="45718">
              <a:spAutoFit/>
            </a:bodyPr>
            <a:lstStyle/>
            <a:p>
              <a:pPr algn="dist" defTabSz="1219200">
                <a:buFont typeface="Arial" panose="020B0604020202020204" pitchFamily="34" charset="0"/>
                <a:buNone/>
              </a:pPr>
              <a:r>
                <a:rPr lang="zh-CN" altLang="en-US" sz="2500" b="1" dirty="0">
                  <a:solidFill>
                    <a:sysClr val="window" lastClr="FFFFFF"/>
                  </a:solidFill>
                  <a:latin typeface="宋体" panose="02010600030101010101" pitchFamily="2" charset="-122"/>
                  <a:ea typeface="宋体" panose="02010600030101010101" pitchFamily="2" charset="-122"/>
                </a:rPr>
                <a:t>连接中考</a:t>
              </a: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to="" calcmode="lin" valueType="num">
                                      <p:cBhvr>
                                        <p:cTn id="12" dur="1" fill="hold"/>
                                        <p:tgtEl>
                                          <p:spTgt spid="7"/>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9" name="10201.eps" descr="id:2147515035;FounderCES"/>
          <p:cNvPicPr>
            <a:picLocks noChangeAspect="1"/>
          </p:cNvPicPr>
          <p:nvPr/>
        </p:nvPicPr>
        <p:blipFill>
          <a:blip r:embed="rId2"/>
          <a:stretch>
            <a:fillRect/>
          </a:stretch>
        </p:blipFill>
        <p:spPr>
          <a:xfrm>
            <a:off x="6331872" y="476448"/>
            <a:ext cx="2767677" cy="1855691"/>
          </a:xfrm>
          <a:prstGeom prst="rect">
            <a:avLst/>
          </a:prstGeom>
          <a:ln>
            <a:noFill/>
          </a:ln>
          <a:effectLst>
            <a:softEdge rad="112500"/>
          </a:effectLst>
        </p:spPr>
      </p:pic>
      <p:sp>
        <p:nvSpPr>
          <p:cNvPr id="100" name="文本框 99"/>
          <p:cNvSpPr txBox="1"/>
          <p:nvPr/>
        </p:nvSpPr>
        <p:spPr>
          <a:xfrm>
            <a:off x="82875" y="551949"/>
            <a:ext cx="9016673" cy="3785652"/>
          </a:xfrm>
          <a:prstGeom prst="rect">
            <a:avLst/>
          </a:prstGeom>
          <a:noFill/>
          <a:ln w="9525">
            <a:noFill/>
          </a:ln>
        </p:spPr>
        <p:txBody>
          <a:bodyPr wrap="square">
            <a:spAutoFit/>
          </a:bodyPr>
          <a:lstStyle/>
          <a:p>
            <a:pPr indent="0">
              <a:lnSpc>
                <a:spcPct val="125000"/>
              </a:lnSpc>
            </a:pPr>
            <a:r>
              <a:rPr lang="en-US" altLang="zh-CN" sz="2400" b="1" dirty="0">
                <a:solidFill>
                  <a:srgbClr val="000000"/>
                </a:solidFill>
                <a:latin typeface="楷体" panose="02010609060101010101" charset="-122"/>
                <a:ea typeface="楷体" panose="02010609060101010101" charset="-122"/>
                <a:cs typeface="楷体" panose="02010609060101010101" charset="-122"/>
              </a:rPr>
              <a:t>    </a:t>
            </a:r>
            <a:r>
              <a:rPr lang="zh-CN" sz="2400" b="1" dirty="0">
                <a:solidFill>
                  <a:srgbClr val="000000"/>
                </a:solidFill>
                <a:latin typeface="楷体" panose="02010609060101010101" charset="-122"/>
                <a:ea typeface="楷体" panose="02010609060101010101" charset="-122"/>
                <a:cs typeface="楷体" panose="02010609060101010101" charset="-122"/>
              </a:rPr>
              <a:t>相传叙拉古</a:t>
            </a:r>
            <a:r>
              <a:rPr lang="zh-CN" sz="2400" b="1" dirty="0" smtClean="0">
                <a:solidFill>
                  <a:srgbClr val="000000"/>
                </a:solidFill>
                <a:latin typeface="楷体" panose="02010609060101010101" charset="-122"/>
                <a:ea typeface="楷体" panose="02010609060101010101" charset="-122"/>
                <a:cs typeface="楷体" panose="02010609060101010101" charset="-122"/>
              </a:rPr>
              <a:t>国</a:t>
            </a:r>
            <a:r>
              <a:rPr lang="zh-CN" altLang="en-US" sz="2400" b="1" dirty="0" smtClean="0">
                <a:solidFill>
                  <a:srgbClr val="000000"/>
                </a:solidFill>
                <a:latin typeface="楷体" panose="02010609060101010101" charset="-122"/>
                <a:ea typeface="楷体" panose="02010609060101010101" charset="-122"/>
                <a:cs typeface="楷体" panose="02010609060101010101" charset="-122"/>
              </a:rPr>
              <a:t>国</a:t>
            </a:r>
            <a:r>
              <a:rPr lang="zh-CN" sz="2400" b="1" dirty="0" smtClean="0">
                <a:solidFill>
                  <a:srgbClr val="000000"/>
                </a:solidFill>
                <a:latin typeface="楷体" panose="02010609060101010101" charset="-122"/>
                <a:ea typeface="楷体" panose="02010609060101010101" charset="-122"/>
                <a:cs typeface="楷体" panose="02010609060101010101" charset="-122"/>
              </a:rPr>
              <a:t>王</a:t>
            </a:r>
            <a:r>
              <a:rPr lang="zh-CN" sz="2400" b="1" dirty="0">
                <a:solidFill>
                  <a:srgbClr val="000000"/>
                </a:solidFill>
                <a:latin typeface="楷体" panose="02010609060101010101" charset="-122"/>
                <a:ea typeface="楷体" panose="02010609060101010101" charset="-122"/>
                <a:cs typeface="楷体" panose="02010609060101010101" charset="-122"/>
              </a:rPr>
              <a:t>让工匠替他做了一顶</a:t>
            </a:r>
            <a:r>
              <a:rPr lang="zh-CN" sz="2400" b="1" dirty="0" smtClean="0">
                <a:solidFill>
                  <a:srgbClr val="000000"/>
                </a:solidFill>
                <a:latin typeface="楷体" panose="02010609060101010101" charset="-122"/>
                <a:ea typeface="楷体" panose="02010609060101010101" charset="-122"/>
                <a:cs typeface="楷体" panose="02010609060101010101" charset="-122"/>
              </a:rPr>
              <a:t>纯</a:t>
            </a:r>
            <a:endParaRPr lang="en-US" altLang="zh-CN" sz="2400" b="1" dirty="0" smtClean="0">
              <a:solidFill>
                <a:srgbClr val="000000"/>
              </a:solidFill>
              <a:latin typeface="楷体" panose="02010609060101010101" charset="-122"/>
              <a:ea typeface="楷体" panose="02010609060101010101" charset="-122"/>
              <a:cs typeface="楷体" panose="02010609060101010101" charset="-122"/>
            </a:endParaRPr>
          </a:p>
          <a:p>
            <a:pPr indent="0">
              <a:lnSpc>
                <a:spcPct val="125000"/>
              </a:lnSpc>
            </a:pPr>
            <a:r>
              <a:rPr lang="zh-CN" sz="2400" b="1" dirty="0" smtClean="0">
                <a:solidFill>
                  <a:srgbClr val="000000"/>
                </a:solidFill>
                <a:latin typeface="楷体" panose="02010609060101010101" charset="-122"/>
                <a:ea typeface="楷体" panose="02010609060101010101" charset="-122"/>
                <a:cs typeface="楷体" panose="02010609060101010101" charset="-122"/>
              </a:rPr>
              <a:t>金王</a:t>
            </a:r>
            <a:r>
              <a:rPr lang="zh-CN" sz="2400" b="1" dirty="0">
                <a:solidFill>
                  <a:srgbClr val="000000"/>
                </a:solidFill>
                <a:latin typeface="楷体" panose="02010609060101010101" charset="-122"/>
                <a:ea typeface="楷体" panose="02010609060101010101" charset="-122"/>
                <a:cs typeface="楷体" panose="02010609060101010101" charset="-122"/>
              </a:rPr>
              <a:t>冠</a:t>
            </a:r>
            <a:r>
              <a:rPr lang="zh-CN" altLang="en-US" sz="2400" b="1" dirty="0">
                <a:solidFill>
                  <a:srgbClr val="000000"/>
                </a:solidFill>
                <a:latin typeface="楷体" panose="02010609060101010101" charset="-122"/>
                <a:ea typeface="楷体" panose="02010609060101010101" charset="-122"/>
                <a:cs typeface="楷体" panose="02010609060101010101" charset="-122"/>
              </a:rPr>
              <a:t>。</a:t>
            </a:r>
            <a:r>
              <a:rPr lang="zh-CN" sz="2400" b="1" dirty="0">
                <a:solidFill>
                  <a:srgbClr val="000000"/>
                </a:solidFill>
                <a:latin typeface="楷体" panose="02010609060101010101" charset="-122"/>
                <a:ea typeface="楷体" panose="02010609060101010101" charset="-122"/>
                <a:cs typeface="楷体" panose="02010609060101010101" charset="-122"/>
              </a:rPr>
              <a:t>做好后</a:t>
            </a:r>
            <a:r>
              <a:rPr lang="en-US" sz="2400" b="1" dirty="0">
                <a:solidFill>
                  <a:srgbClr val="000000"/>
                </a:solidFill>
                <a:latin typeface="楷体" panose="02010609060101010101" charset="-122"/>
                <a:ea typeface="楷体" panose="02010609060101010101" charset="-122"/>
                <a:cs typeface="楷体" panose="02010609060101010101" charset="-122"/>
              </a:rPr>
              <a:t>，</a:t>
            </a:r>
            <a:r>
              <a:rPr lang="zh-CN" sz="2400" b="1" dirty="0">
                <a:solidFill>
                  <a:srgbClr val="000000"/>
                </a:solidFill>
                <a:latin typeface="楷体" panose="02010609060101010101" charset="-122"/>
                <a:ea typeface="楷体" panose="02010609060101010101" charset="-122"/>
                <a:cs typeface="楷体" panose="02010609060101010101" charset="-122"/>
              </a:rPr>
              <a:t>国王疑心工匠在金冠中掺</a:t>
            </a:r>
            <a:r>
              <a:rPr lang="zh-CN" sz="2400" b="1" dirty="0" smtClean="0">
                <a:solidFill>
                  <a:srgbClr val="000000"/>
                </a:solidFill>
                <a:latin typeface="楷体" panose="02010609060101010101" charset="-122"/>
                <a:ea typeface="楷体" panose="02010609060101010101" charset="-122"/>
                <a:cs typeface="楷体" panose="02010609060101010101" charset="-122"/>
              </a:rPr>
              <a:t>了</a:t>
            </a:r>
            <a:endParaRPr lang="en-US" altLang="zh-CN" sz="2400" b="1" dirty="0" smtClean="0">
              <a:solidFill>
                <a:srgbClr val="000000"/>
              </a:solidFill>
              <a:latin typeface="楷体" panose="02010609060101010101" charset="-122"/>
              <a:ea typeface="楷体" panose="02010609060101010101" charset="-122"/>
              <a:cs typeface="楷体" panose="02010609060101010101" charset="-122"/>
            </a:endParaRPr>
          </a:p>
          <a:p>
            <a:pPr indent="0">
              <a:lnSpc>
                <a:spcPct val="125000"/>
              </a:lnSpc>
            </a:pPr>
            <a:r>
              <a:rPr lang="zh-CN" sz="2400" b="1" dirty="0" smtClean="0">
                <a:solidFill>
                  <a:srgbClr val="000000"/>
                </a:solidFill>
                <a:latin typeface="楷体" panose="02010609060101010101" charset="-122"/>
                <a:ea typeface="楷体" panose="02010609060101010101" charset="-122"/>
                <a:cs typeface="楷体" panose="02010609060101010101" charset="-122"/>
              </a:rPr>
              <a:t>假</a:t>
            </a:r>
            <a:r>
              <a:rPr lang="en-US" sz="2400" b="1" dirty="0" smtClean="0">
                <a:solidFill>
                  <a:srgbClr val="000000"/>
                </a:solidFill>
                <a:latin typeface="楷体" panose="02010609060101010101" charset="-122"/>
                <a:ea typeface="楷体" panose="02010609060101010101" charset="-122"/>
                <a:cs typeface="楷体" panose="02010609060101010101" charset="-122"/>
              </a:rPr>
              <a:t>，</a:t>
            </a:r>
            <a:r>
              <a:rPr lang="zh-CN" sz="2400" b="1" dirty="0" smtClean="0">
                <a:solidFill>
                  <a:srgbClr val="000000"/>
                </a:solidFill>
                <a:latin typeface="楷体" panose="02010609060101010101" charset="-122"/>
                <a:ea typeface="楷体" panose="02010609060101010101" charset="-122"/>
                <a:cs typeface="楷体" panose="02010609060101010101" charset="-122"/>
              </a:rPr>
              <a:t>国</a:t>
            </a:r>
            <a:r>
              <a:rPr lang="zh-CN" sz="2400" b="1" dirty="0">
                <a:solidFill>
                  <a:srgbClr val="000000"/>
                </a:solidFill>
                <a:latin typeface="楷体" panose="02010609060101010101" charset="-122"/>
                <a:ea typeface="楷体" panose="02010609060101010101" charset="-122"/>
                <a:cs typeface="楷体" panose="02010609060101010101" charset="-122"/>
              </a:rPr>
              <a:t>王请阿基米德来检验</a:t>
            </a:r>
            <a:r>
              <a:rPr lang="en-US" sz="2400" b="1" dirty="0">
                <a:solidFill>
                  <a:srgbClr val="000000"/>
                </a:solidFill>
                <a:latin typeface="楷体" panose="02010609060101010101" charset="-122"/>
                <a:ea typeface="楷体" panose="02010609060101010101" charset="-122"/>
                <a:cs typeface="楷体" panose="02010609060101010101" charset="-122"/>
              </a:rPr>
              <a:t>，</a:t>
            </a:r>
            <a:r>
              <a:rPr lang="zh-CN" sz="2400" b="1" dirty="0">
                <a:solidFill>
                  <a:srgbClr val="000000"/>
                </a:solidFill>
                <a:latin typeface="楷体" panose="02010609060101010101" charset="-122"/>
                <a:ea typeface="楷体" panose="02010609060101010101" charset="-122"/>
                <a:cs typeface="楷体" panose="02010609060101010101" charset="-122"/>
              </a:rPr>
              <a:t>又不能破坏王冠。</a:t>
            </a:r>
            <a:endParaRPr lang="en-US" altLang="zh-CN" sz="2400" b="1" dirty="0">
              <a:solidFill>
                <a:srgbClr val="000000"/>
              </a:solidFill>
              <a:latin typeface="楷体" panose="02010609060101010101" charset="-122"/>
              <a:ea typeface="楷体" panose="02010609060101010101" charset="-122"/>
              <a:cs typeface="楷体" panose="02010609060101010101" charset="-122"/>
            </a:endParaRPr>
          </a:p>
          <a:p>
            <a:pPr indent="0">
              <a:lnSpc>
                <a:spcPct val="125000"/>
              </a:lnSpc>
            </a:pPr>
            <a:r>
              <a:rPr lang="zh-CN" sz="2400" b="1" dirty="0">
                <a:solidFill>
                  <a:srgbClr val="000000"/>
                </a:solidFill>
                <a:latin typeface="楷体" panose="02010609060101010101" charset="-122"/>
                <a:ea typeface="楷体" panose="02010609060101010101" charset="-122"/>
                <a:cs typeface="楷体" panose="02010609060101010101" charset="-122"/>
              </a:rPr>
              <a:t>最初</a:t>
            </a:r>
            <a:r>
              <a:rPr lang="en-US" sz="2400" b="1" dirty="0">
                <a:solidFill>
                  <a:srgbClr val="000000"/>
                </a:solidFill>
                <a:latin typeface="楷体" panose="02010609060101010101" charset="-122"/>
                <a:ea typeface="楷体" panose="02010609060101010101" charset="-122"/>
                <a:cs typeface="楷体" panose="02010609060101010101" charset="-122"/>
              </a:rPr>
              <a:t>，</a:t>
            </a:r>
            <a:r>
              <a:rPr lang="zh-CN" sz="2400" b="1" dirty="0">
                <a:solidFill>
                  <a:srgbClr val="000000"/>
                </a:solidFill>
                <a:latin typeface="楷体" panose="02010609060101010101" charset="-122"/>
                <a:ea typeface="楷体" panose="02010609060101010101" charset="-122"/>
                <a:cs typeface="楷体" panose="02010609060101010101" charset="-122"/>
              </a:rPr>
              <a:t>阿基米德也是冥思苦想而不得要领。一</a:t>
            </a:r>
            <a:endParaRPr lang="en-US" altLang="zh-CN" sz="2400" b="1" dirty="0">
              <a:solidFill>
                <a:srgbClr val="000000"/>
              </a:solidFill>
              <a:latin typeface="楷体" panose="02010609060101010101" charset="-122"/>
              <a:ea typeface="楷体" panose="02010609060101010101" charset="-122"/>
              <a:cs typeface="楷体" panose="02010609060101010101" charset="-122"/>
            </a:endParaRPr>
          </a:p>
          <a:p>
            <a:pPr indent="0">
              <a:lnSpc>
                <a:spcPct val="125000"/>
              </a:lnSpc>
            </a:pPr>
            <a:r>
              <a:rPr lang="zh-CN" sz="2400" b="1" dirty="0">
                <a:solidFill>
                  <a:srgbClr val="000000"/>
                </a:solidFill>
                <a:latin typeface="楷体" panose="02010609060101010101" charset="-122"/>
                <a:ea typeface="楷体" panose="02010609060101010101" charset="-122"/>
                <a:cs typeface="楷体" panose="02010609060101010101" charset="-122"/>
              </a:rPr>
              <a:t>天他去澡堂洗澡</a:t>
            </a:r>
            <a:r>
              <a:rPr lang="en-US" sz="2400" b="1" dirty="0">
                <a:solidFill>
                  <a:srgbClr val="000000"/>
                </a:solidFill>
                <a:latin typeface="楷体" panose="02010609060101010101" charset="-122"/>
                <a:ea typeface="楷体" panose="02010609060101010101" charset="-122"/>
                <a:cs typeface="楷体" panose="02010609060101010101" charset="-122"/>
              </a:rPr>
              <a:t>，</a:t>
            </a:r>
            <a:r>
              <a:rPr lang="zh-CN" sz="2400" b="1" dirty="0">
                <a:solidFill>
                  <a:srgbClr val="000000"/>
                </a:solidFill>
                <a:latin typeface="楷体" panose="02010609060101010101" charset="-122"/>
                <a:ea typeface="楷体" panose="02010609060101010101" charset="-122"/>
                <a:cs typeface="楷体" panose="02010609060101010101" charset="-122"/>
              </a:rPr>
              <a:t>当他坐进澡盆里时</a:t>
            </a:r>
            <a:r>
              <a:rPr lang="en-US" sz="2400" b="1" dirty="0">
                <a:solidFill>
                  <a:srgbClr val="000000"/>
                </a:solidFill>
                <a:latin typeface="楷体" panose="02010609060101010101" charset="-122"/>
                <a:ea typeface="楷体" panose="02010609060101010101" charset="-122"/>
                <a:cs typeface="楷体" panose="02010609060101010101" charset="-122"/>
              </a:rPr>
              <a:t>，</a:t>
            </a:r>
            <a:r>
              <a:rPr lang="zh-CN" sz="2400" b="1" dirty="0">
                <a:solidFill>
                  <a:srgbClr val="000000"/>
                </a:solidFill>
                <a:latin typeface="楷体" panose="02010609060101010101" charset="-122"/>
                <a:ea typeface="楷体" panose="02010609060101010101" charset="-122"/>
                <a:cs typeface="楷体" panose="02010609060101010101" charset="-122"/>
              </a:rPr>
              <a:t>看到水往外溢</a:t>
            </a:r>
            <a:r>
              <a:rPr lang="en-US" sz="2400" b="1" dirty="0">
                <a:solidFill>
                  <a:srgbClr val="000000"/>
                </a:solidFill>
                <a:latin typeface="楷体" panose="02010609060101010101" charset="-122"/>
                <a:ea typeface="楷体" panose="02010609060101010101" charset="-122"/>
                <a:cs typeface="楷体" panose="02010609060101010101" charset="-122"/>
              </a:rPr>
              <a:t>，</a:t>
            </a:r>
            <a:r>
              <a:rPr lang="zh-CN" sz="2400" b="1" dirty="0">
                <a:solidFill>
                  <a:srgbClr val="000000"/>
                </a:solidFill>
                <a:latin typeface="楷体" panose="02010609060101010101" charset="-122"/>
                <a:ea typeface="楷体" panose="02010609060101010101" charset="-122"/>
                <a:cs typeface="楷体" panose="02010609060101010101" charset="-122"/>
              </a:rPr>
              <a:t>同时感到身体被轻轻拖起。他兴奋地跳出澡盆</a:t>
            </a:r>
            <a:r>
              <a:rPr lang="en-US" sz="2400" b="1" dirty="0">
                <a:solidFill>
                  <a:srgbClr val="000000"/>
                </a:solidFill>
                <a:latin typeface="楷体" panose="02010609060101010101" charset="-122"/>
                <a:ea typeface="楷体" panose="02010609060101010101" charset="-122"/>
                <a:cs typeface="楷体" panose="02010609060101010101" charset="-122"/>
              </a:rPr>
              <a:t>，</a:t>
            </a:r>
            <a:r>
              <a:rPr lang="zh-CN" sz="2400" b="1" dirty="0">
                <a:solidFill>
                  <a:srgbClr val="000000"/>
                </a:solidFill>
                <a:latin typeface="楷体" panose="02010609060101010101" charset="-122"/>
                <a:ea typeface="楷体" panose="02010609060101010101" charset="-122"/>
                <a:cs typeface="楷体" panose="02010609060101010101" charset="-122"/>
              </a:rPr>
              <a:t>奔向街头</a:t>
            </a:r>
            <a:r>
              <a:rPr lang="en-US" sz="2400" b="1" dirty="0">
                <a:solidFill>
                  <a:srgbClr val="000000"/>
                </a:solidFill>
                <a:latin typeface="楷体" panose="02010609060101010101" charset="-122"/>
                <a:ea typeface="楷体" panose="02010609060101010101" charset="-122"/>
                <a:cs typeface="楷体" panose="02010609060101010101" charset="-122"/>
              </a:rPr>
              <a:t>，</a:t>
            </a:r>
            <a:r>
              <a:rPr lang="zh-CN" sz="2400" b="1" dirty="0">
                <a:solidFill>
                  <a:srgbClr val="000000"/>
                </a:solidFill>
                <a:latin typeface="楷体" panose="02010609060101010101" charset="-122"/>
                <a:ea typeface="楷体" panose="02010609060101010101" charset="-122"/>
                <a:cs typeface="楷体" panose="02010609060101010101" charset="-122"/>
              </a:rPr>
              <a:t>大声喊着“尤里卡</a:t>
            </a:r>
            <a:r>
              <a:rPr lang="en-US" sz="2400" b="1" dirty="0">
                <a:solidFill>
                  <a:srgbClr val="000000"/>
                </a:solidFill>
                <a:latin typeface="楷体" panose="02010609060101010101" charset="-122"/>
                <a:ea typeface="楷体" panose="02010609060101010101" charset="-122"/>
                <a:cs typeface="楷体" panose="02010609060101010101" charset="-122"/>
              </a:rPr>
              <a:t>!</a:t>
            </a:r>
            <a:r>
              <a:rPr lang="zh-CN" sz="2400" b="1" dirty="0">
                <a:solidFill>
                  <a:srgbClr val="000000"/>
                </a:solidFill>
                <a:latin typeface="楷体" panose="02010609060101010101" charset="-122"/>
                <a:ea typeface="楷体" panose="02010609060101010101" charset="-122"/>
                <a:cs typeface="楷体" panose="02010609060101010101" charset="-122"/>
              </a:rPr>
              <a:t>尤里卡</a:t>
            </a:r>
            <a:r>
              <a:rPr lang="en-US" sz="2400" b="1" dirty="0">
                <a:solidFill>
                  <a:srgbClr val="000000"/>
                </a:solidFill>
                <a:latin typeface="楷体" panose="02010609060101010101" charset="-122"/>
                <a:ea typeface="楷体" panose="02010609060101010101" charset="-122"/>
                <a:cs typeface="楷体" panose="02010609060101010101" charset="-122"/>
              </a:rPr>
              <a:t>(</a:t>
            </a:r>
            <a:r>
              <a:rPr lang="zh-CN" sz="2400" b="1" dirty="0">
                <a:solidFill>
                  <a:srgbClr val="000000"/>
                </a:solidFill>
                <a:latin typeface="楷体" panose="02010609060101010101" charset="-122"/>
                <a:ea typeface="楷体" panose="02010609060101010101" charset="-122"/>
                <a:cs typeface="楷体" panose="02010609060101010101" charset="-122"/>
              </a:rPr>
              <a:t>我知道了</a:t>
            </a:r>
            <a:r>
              <a:rPr lang="en-US" sz="2400" b="1" dirty="0">
                <a:solidFill>
                  <a:srgbClr val="000000"/>
                </a:solidFill>
                <a:latin typeface="楷体" panose="02010609060101010101" charset="-122"/>
                <a:ea typeface="楷体" panose="02010609060101010101" charset="-122"/>
                <a:cs typeface="楷体" panose="02010609060101010101" charset="-122"/>
              </a:rPr>
              <a:t>)!</a:t>
            </a:r>
            <a:r>
              <a:rPr lang="zh-CN" sz="2400" b="1" dirty="0">
                <a:solidFill>
                  <a:srgbClr val="000000"/>
                </a:solidFill>
                <a:latin typeface="楷体" panose="02010609060101010101" charset="-122"/>
                <a:ea typeface="楷体" panose="02010609060101010101" charset="-122"/>
                <a:cs typeface="楷体" panose="02010609060101010101" charset="-122"/>
              </a:rPr>
              <a:t>”。</a:t>
            </a:r>
            <a:endParaRPr lang="en-US" altLang="zh-CN" sz="2400" b="1" dirty="0">
              <a:solidFill>
                <a:srgbClr val="000000"/>
              </a:solidFill>
              <a:latin typeface="楷体" panose="02010609060101010101" charset="-122"/>
              <a:ea typeface="楷体" panose="02010609060101010101" charset="-122"/>
              <a:cs typeface="楷体" panose="02010609060101010101" charset="-122"/>
            </a:endParaRPr>
          </a:p>
          <a:p>
            <a:pPr indent="0">
              <a:lnSpc>
                <a:spcPct val="125000"/>
              </a:lnSpc>
            </a:pPr>
            <a:r>
              <a:rPr lang="en-US" altLang="zh-CN" sz="2400" b="1" dirty="0">
                <a:solidFill>
                  <a:srgbClr val="000000"/>
                </a:solidFill>
                <a:latin typeface="楷体" panose="02010609060101010101" charset="-122"/>
                <a:ea typeface="楷体" panose="02010609060101010101" charset="-122"/>
                <a:cs typeface="楷体" panose="02010609060101010101" charset="-122"/>
              </a:rPr>
              <a:t>     </a:t>
            </a:r>
            <a:r>
              <a:rPr lang="zh-CN" sz="2400" b="1" dirty="0">
                <a:solidFill>
                  <a:srgbClr val="000000"/>
                </a:solidFill>
                <a:latin typeface="楷体" panose="02010609060101010101" charset="-122"/>
                <a:ea typeface="楷体" panose="02010609060101010101" charset="-122"/>
                <a:cs typeface="楷体" panose="02010609060101010101" charset="-122"/>
              </a:rPr>
              <a:t>阿基米德想到了什么方法呢</a:t>
            </a:r>
            <a:r>
              <a:rPr lang="en-US" sz="2400" b="1" dirty="0">
                <a:solidFill>
                  <a:srgbClr val="000000"/>
                </a:solidFill>
                <a:latin typeface="楷体" panose="02010609060101010101" charset="-122"/>
                <a:ea typeface="楷体" panose="02010609060101010101" charset="-122"/>
                <a:cs typeface="楷体" panose="02010609060101010101" charset="-122"/>
              </a:rPr>
              <a:t>? </a:t>
            </a:r>
            <a:endParaRPr lang="zh-CN" altLang="en-US" sz="2400" b="1" dirty="0">
              <a:latin typeface="楷体" panose="02010609060101010101" charset="-122"/>
              <a:ea typeface="楷体" panose="02010609060101010101" charset="-122"/>
              <a:cs typeface="楷体" panose="02010609060101010101" charset="-122"/>
            </a:endParaRPr>
          </a:p>
        </p:txBody>
      </p:sp>
    </p:spTree>
  </p:cSld>
  <p:clrMapOvr>
    <a:masterClrMapping/>
  </p:clrMapOvr>
  <p:transition spd="slow" advTm="0">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7631" y="1308709"/>
            <a:ext cx="8975408" cy="2474780"/>
          </a:xfrm>
          <a:prstGeom prst="rect">
            <a:avLst/>
          </a:prstGeom>
          <a:noFill/>
        </p:spPr>
        <p:txBody>
          <a:bodyPr wrap="square" rtlCol="0" anchor="t">
            <a:spAutoFit/>
          </a:bodyPr>
          <a:lstStyle/>
          <a:p>
            <a:pPr fontAlgn="auto">
              <a:lnSpc>
                <a:spcPts val="4840"/>
              </a:lnSpc>
            </a:pPr>
            <a:r>
              <a:rPr lang="en-US" altLang="zh-CN" sz="2600" b="1" dirty="0">
                <a:solidFill>
                  <a:srgbClr val="0F0FFF"/>
                </a:solidFill>
                <a:latin typeface="Times New Roman" panose="02020603050405020304" pitchFamily="18" charset="0"/>
                <a:ea typeface="楷体" panose="02010609060101010101" charset="-122"/>
                <a:cs typeface="Times New Roman" panose="02020603050405020304" pitchFamily="18" charset="0"/>
              </a:rPr>
              <a:t>1. </a:t>
            </a:r>
            <a:r>
              <a:rPr lang="zh-CN" altLang="en-US" sz="2600" b="1" dirty="0">
                <a:latin typeface="Times New Roman" panose="02020603050405020304" pitchFamily="18" charset="0"/>
                <a:ea typeface="楷体" panose="02010609060101010101" charset="-122"/>
                <a:cs typeface="Times New Roman" panose="02020603050405020304" pitchFamily="18" charset="0"/>
              </a:rPr>
              <a:t>把一个小球放入盛满某种液体的溢水杯中，小球浸没在杯底，从杯中溢出100g液体。则小球所受浮力</a:t>
            </a:r>
            <a:r>
              <a:rPr lang="zh-CN" altLang="en-US" sz="2600" b="1" dirty="0">
                <a:latin typeface="楷体" panose="02010609060101010101" pitchFamily="49" charset="-122"/>
                <a:ea typeface="楷体" panose="02010609060101010101" pitchFamily="49" charset="-122"/>
                <a:cs typeface="Times New Roman" panose="02020603050405020304" pitchFamily="18" charset="0"/>
              </a:rPr>
              <a:t>(</a:t>
            </a:r>
            <a:r>
              <a:rPr lang="zh-CN" altLang="en-US" sz="2600" b="1" i="1" dirty="0">
                <a:latin typeface="Times New Roman" panose="02020603050405020304" pitchFamily="18" charset="0"/>
                <a:ea typeface="楷体" panose="02010609060101010101" charset="-122"/>
                <a:cs typeface="Times New Roman" panose="02020603050405020304" pitchFamily="18" charset="0"/>
              </a:rPr>
              <a:t>g</a:t>
            </a:r>
            <a:r>
              <a:rPr lang="zh-CN" altLang="en-US" sz="2600" b="1" dirty="0">
                <a:latin typeface="Times New Roman" panose="02020603050405020304" pitchFamily="18" charset="0"/>
                <a:ea typeface="楷体" panose="02010609060101010101" charset="-122"/>
                <a:cs typeface="Times New Roman" panose="02020603050405020304" pitchFamily="18" charset="0"/>
              </a:rPr>
              <a:t>=10N/kg</a:t>
            </a:r>
            <a:r>
              <a:rPr lang="zh-CN" altLang="en-US" sz="2600" b="1" dirty="0">
                <a:latin typeface="楷体" panose="02010609060101010101" pitchFamily="49" charset="-122"/>
                <a:ea typeface="楷体" panose="02010609060101010101" pitchFamily="49" charset="-122"/>
                <a:cs typeface="Times New Roman" panose="02020603050405020304" pitchFamily="18" charset="0"/>
              </a:rPr>
              <a:t>) (　)</a:t>
            </a:r>
          </a:p>
          <a:p>
            <a:pPr fontAlgn="auto">
              <a:lnSpc>
                <a:spcPts val="4840"/>
              </a:lnSpc>
            </a:pPr>
            <a:r>
              <a:rPr lang="zh-CN" altLang="en-US" sz="2600" b="1" dirty="0">
                <a:latin typeface="Times New Roman" panose="02020603050405020304" pitchFamily="18" charset="0"/>
                <a:ea typeface="楷体" panose="02010609060101010101" charset="-122"/>
                <a:cs typeface="Times New Roman" panose="02020603050405020304" pitchFamily="18" charset="0"/>
              </a:rPr>
              <a:t>A.大于1 N	                                       B.小于1 N</a:t>
            </a:r>
          </a:p>
          <a:p>
            <a:pPr fontAlgn="auto">
              <a:lnSpc>
                <a:spcPts val="4840"/>
              </a:lnSpc>
            </a:pPr>
            <a:r>
              <a:rPr lang="zh-CN" altLang="en-US" sz="2600" b="1" dirty="0">
                <a:latin typeface="Times New Roman" panose="02020603050405020304" pitchFamily="18" charset="0"/>
                <a:ea typeface="楷体" panose="02010609060101010101" charset="-122"/>
                <a:cs typeface="Times New Roman" panose="02020603050405020304" pitchFamily="18" charset="0"/>
              </a:rPr>
              <a:t>C.等于1 N	                                       D.无法判断</a:t>
            </a:r>
          </a:p>
        </p:txBody>
      </p:sp>
      <p:sp>
        <p:nvSpPr>
          <p:cNvPr id="6" name="文本框 5"/>
          <p:cNvSpPr txBox="1"/>
          <p:nvPr/>
        </p:nvSpPr>
        <p:spPr>
          <a:xfrm>
            <a:off x="8471367" y="1913938"/>
            <a:ext cx="425116" cy="632161"/>
          </a:xfrm>
          <a:prstGeom prst="rect">
            <a:avLst/>
          </a:prstGeom>
          <a:noFill/>
        </p:spPr>
        <p:txBody>
          <a:bodyPr wrap="none" rtlCol="0" anchor="t">
            <a:spAutoFit/>
          </a:bodyPr>
          <a:lstStyle/>
          <a:p>
            <a:pPr fontAlgn="auto">
              <a:lnSpc>
                <a:spcPts val="4840"/>
              </a:lnSpc>
            </a:pPr>
            <a:r>
              <a:rPr lang="en-US" altLang="zh-CN" sz="26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C</a:t>
            </a:r>
          </a:p>
        </p:txBody>
      </p:sp>
      <p:grpSp>
        <p:nvGrpSpPr>
          <p:cNvPr id="24" name="组合 1"/>
          <p:cNvGrpSpPr>
            <a:grpSpLocks noChangeAspect="1"/>
          </p:cNvGrpSpPr>
          <p:nvPr/>
        </p:nvGrpSpPr>
        <p:grpSpPr>
          <a:xfrm>
            <a:off x="3393483" y="623742"/>
            <a:ext cx="2411412" cy="450850"/>
            <a:chOff x="3564387" y="597378"/>
            <a:chExt cx="2247990" cy="419195"/>
          </a:xfrm>
        </p:grpSpPr>
        <p:sp>
          <p:nvSpPr>
            <p:cNvPr id="32" name="缺角矩形 31"/>
            <p:cNvSpPr/>
            <p:nvPr/>
          </p:nvSpPr>
          <p:spPr>
            <a:xfrm rot="3000000">
              <a:off x="4021489" y="597564"/>
              <a:ext cx="419195" cy="418816"/>
            </a:xfrm>
            <a:prstGeom prst="plaque">
              <a:avLst/>
            </a:prstGeom>
            <a:solidFill>
              <a:srgbClr val="00B9FA">
                <a:lumMod val="75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sp>
          <p:nvSpPr>
            <p:cNvPr id="33" name="缺角矩形 32"/>
            <p:cNvSpPr/>
            <p:nvPr/>
          </p:nvSpPr>
          <p:spPr>
            <a:xfrm rot="3000000">
              <a:off x="4478782" y="597565"/>
              <a:ext cx="419195" cy="418815"/>
            </a:xfrm>
            <a:prstGeom prst="plaque">
              <a:avLst/>
            </a:prstGeom>
            <a:solidFill>
              <a:srgbClr val="FFBF53">
                <a:lumMod val="75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sp>
          <p:nvSpPr>
            <p:cNvPr id="34" name="缺角矩形 33"/>
            <p:cNvSpPr/>
            <p:nvPr/>
          </p:nvSpPr>
          <p:spPr>
            <a:xfrm rot="3000000">
              <a:off x="4936077" y="597564"/>
              <a:ext cx="419195" cy="418816"/>
            </a:xfrm>
            <a:prstGeom prst="plaque">
              <a:avLst/>
            </a:prstGeom>
            <a:solidFill>
              <a:srgbClr val="00B050"/>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sp>
          <p:nvSpPr>
            <p:cNvPr id="35" name="缺角矩形 34"/>
            <p:cNvSpPr/>
            <p:nvPr/>
          </p:nvSpPr>
          <p:spPr>
            <a:xfrm rot="3000000">
              <a:off x="3564194" y="597565"/>
              <a:ext cx="419195" cy="418815"/>
            </a:xfrm>
            <a:prstGeom prst="plaque">
              <a:avLst/>
            </a:prstGeom>
            <a:solidFill>
              <a:srgbClr val="F07474">
                <a:lumMod val="75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sp>
          <p:nvSpPr>
            <p:cNvPr id="36" name="缺角矩形 35"/>
            <p:cNvSpPr/>
            <p:nvPr/>
          </p:nvSpPr>
          <p:spPr>
            <a:xfrm rot="3000000">
              <a:off x="5393369" y="597565"/>
              <a:ext cx="419195" cy="418815"/>
            </a:xfrm>
            <a:prstGeom prst="plaque">
              <a:avLst/>
            </a:prstGeom>
            <a:solidFill>
              <a:srgbClr val="FFBF53">
                <a:lumMod val="50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grpSp>
      <p:sp>
        <p:nvSpPr>
          <p:cNvPr id="37" name="TextBox 15"/>
          <p:cNvSpPr txBox="1"/>
          <p:nvPr/>
        </p:nvSpPr>
        <p:spPr>
          <a:xfrm>
            <a:off x="3358558" y="580879"/>
            <a:ext cx="2479675" cy="477054"/>
          </a:xfrm>
          <a:prstGeom prst="rect">
            <a:avLst/>
          </a:prstGeom>
          <a:noFill/>
          <a:ln w="9525">
            <a:noFill/>
          </a:ln>
        </p:spPr>
        <p:txBody>
          <a:bodyPr anchor="t">
            <a:spAutoFit/>
          </a:bodyPr>
          <a:lstStyle/>
          <a:p>
            <a:pPr algn="dist" eaLnBrk="0" hangingPunct="0"/>
            <a:r>
              <a:rPr lang="zh-CN" altLang="en-US" sz="2500" b="1" dirty="0">
                <a:solidFill>
                  <a:sysClr val="window" lastClr="FFFFFF"/>
                </a:solidFill>
                <a:latin typeface="Arial" panose="020B0604020202020204" pitchFamily="34" charset="0"/>
                <a:ea typeface="宋体" panose="02010600030101010101" pitchFamily="2" charset="-122"/>
              </a:rPr>
              <a:t>基础巩固题</a:t>
            </a:r>
            <a:endParaRPr lang="en-US" altLang="zh-CN" sz="2500" b="1" dirty="0">
              <a:solidFill>
                <a:sysClr val="window" lastClr="FFFFFF"/>
              </a:solidFill>
              <a:latin typeface="Arial" panose="020B0604020202020204" pitchFamily="34" charset="0"/>
              <a:ea typeface="宋体" panose="02010600030101010101"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文本框 147457"/>
          <p:cNvSpPr txBox="1"/>
          <p:nvPr/>
        </p:nvSpPr>
        <p:spPr>
          <a:xfrm>
            <a:off x="303530" y="1351915"/>
            <a:ext cx="8267700" cy="3093154"/>
          </a:xfrm>
          <a:prstGeom prst="rect">
            <a:avLst/>
          </a:prstGeom>
          <a:noFill/>
          <a:ln w="9525">
            <a:noFill/>
          </a:ln>
        </p:spPr>
        <p:txBody>
          <a:bodyPr wrap="square">
            <a:spAutoFit/>
          </a:bodyPr>
          <a:lstStyle/>
          <a:p>
            <a:pPr algn="just" eaLnBrk="1" hangingPunct="1">
              <a:lnSpc>
                <a:spcPct val="150000"/>
              </a:lnSpc>
            </a:pPr>
            <a:r>
              <a:rPr lang="en-US" altLang="zh-CN" sz="2600" b="1" dirty="0">
                <a:solidFill>
                  <a:srgbClr val="0F0FFF"/>
                </a:solidFill>
                <a:latin typeface="Times New Roman" panose="02020603050405020304" pitchFamily="18" charset="0"/>
                <a:ea typeface="楷体" panose="02010609060101010101" pitchFamily="49" charset="-122"/>
                <a:cs typeface="Times New Roman" panose="02020603050405020304" pitchFamily="18" charset="0"/>
              </a:rPr>
              <a:t>2. </a:t>
            </a:r>
            <a:r>
              <a:rPr lang="zh-CN" altLang="en-US" sz="2600" b="1" dirty="0">
                <a:latin typeface="Times New Roman" panose="02020603050405020304" pitchFamily="18" charset="0"/>
                <a:ea typeface="楷体" panose="02010609060101010101" pitchFamily="49" charset="-122"/>
                <a:cs typeface="Times New Roman" panose="02020603050405020304" pitchFamily="18" charset="0"/>
              </a:rPr>
              <a:t>浸在液体中的物体，受到的浮力大小取决于</a:t>
            </a:r>
            <a:r>
              <a:rPr lang="zh-CN" altLang="en-US" sz="2600" b="1" dirty="0">
                <a:latin typeface="楷体" panose="02010609060101010101" pitchFamily="49" charset="-122"/>
                <a:ea typeface="楷体" panose="02010609060101010101" pitchFamily="49" charset="-122"/>
                <a:cs typeface="Times New Roman" panose="02020603050405020304" pitchFamily="18" charset="0"/>
              </a:rPr>
              <a:t> </a:t>
            </a:r>
            <a:r>
              <a:rPr lang="en-US" altLang="zh-CN" sz="2600" b="1" dirty="0">
                <a:latin typeface="楷体" panose="02010609060101010101" pitchFamily="49" charset="-122"/>
                <a:ea typeface="楷体" panose="02010609060101010101" pitchFamily="49" charset="-122"/>
                <a:cs typeface="Times New Roman" panose="02020603050405020304" pitchFamily="18" charset="0"/>
              </a:rPr>
              <a:t>(    )</a:t>
            </a:r>
            <a:endParaRPr lang="zh-CN" altLang="en-US" sz="2600" b="1" dirty="0">
              <a:latin typeface="楷体" panose="02010609060101010101" pitchFamily="49" charset="-122"/>
              <a:ea typeface="楷体" panose="02010609060101010101" pitchFamily="49" charset="-122"/>
              <a:cs typeface="Times New Roman" panose="02020603050405020304" pitchFamily="18" charset="0"/>
            </a:endParaRPr>
          </a:p>
          <a:p>
            <a:pPr algn="just" eaLnBrk="1" hangingPunct="1">
              <a:lnSpc>
                <a:spcPct val="150000"/>
              </a:lnSpc>
            </a:pPr>
            <a:r>
              <a:rPr lang="en-US" altLang="zh-CN" sz="2600" b="1" dirty="0">
                <a:latin typeface="Times New Roman" panose="02020603050405020304" pitchFamily="18" charset="0"/>
                <a:ea typeface="楷体" panose="02010609060101010101" pitchFamily="49" charset="-122"/>
                <a:cs typeface="Times New Roman" panose="02020603050405020304" pitchFamily="18" charset="0"/>
              </a:rPr>
              <a:t>    A. </a:t>
            </a:r>
            <a:r>
              <a:rPr lang="zh-CN" altLang="en-US" sz="2600" b="1" dirty="0">
                <a:latin typeface="Times New Roman" panose="02020603050405020304" pitchFamily="18" charset="0"/>
                <a:ea typeface="楷体" panose="02010609060101010101" pitchFamily="49" charset="-122"/>
                <a:cs typeface="Times New Roman" panose="02020603050405020304" pitchFamily="18" charset="0"/>
              </a:rPr>
              <a:t>物体的体积和液体的密度</a:t>
            </a:r>
          </a:p>
          <a:p>
            <a:pPr algn="just" eaLnBrk="1" hangingPunct="1">
              <a:lnSpc>
                <a:spcPct val="150000"/>
              </a:lnSpc>
            </a:pPr>
            <a:r>
              <a:rPr lang="zh-CN" altLang="en-US" sz="26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600" b="1" dirty="0">
                <a:latin typeface="Times New Roman" panose="02020603050405020304" pitchFamily="18" charset="0"/>
                <a:ea typeface="楷体" panose="02010609060101010101" pitchFamily="49" charset="-122"/>
                <a:cs typeface="Times New Roman" panose="02020603050405020304" pitchFamily="18" charset="0"/>
              </a:rPr>
              <a:t>B. </a:t>
            </a:r>
            <a:r>
              <a:rPr lang="zh-CN" altLang="en-US" sz="2600" b="1" dirty="0">
                <a:latin typeface="Times New Roman" panose="02020603050405020304" pitchFamily="18" charset="0"/>
                <a:ea typeface="楷体" panose="02010609060101010101" pitchFamily="49" charset="-122"/>
                <a:cs typeface="Times New Roman" panose="02020603050405020304" pitchFamily="18" charset="0"/>
              </a:rPr>
              <a:t>物体的密度和物体浸入液体的深度</a:t>
            </a:r>
          </a:p>
          <a:p>
            <a:pPr algn="just" eaLnBrk="1" hangingPunct="1">
              <a:lnSpc>
                <a:spcPct val="150000"/>
              </a:lnSpc>
            </a:pPr>
            <a:r>
              <a:rPr lang="zh-CN" altLang="en-US" sz="26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600" b="1" dirty="0">
                <a:latin typeface="Times New Roman" panose="02020603050405020304" pitchFamily="18" charset="0"/>
                <a:ea typeface="楷体" panose="02010609060101010101" pitchFamily="49" charset="-122"/>
                <a:cs typeface="Times New Roman" panose="02020603050405020304" pitchFamily="18" charset="0"/>
              </a:rPr>
              <a:t>C. </a:t>
            </a:r>
            <a:r>
              <a:rPr lang="zh-CN" altLang="en-US" sz="2600" b="1" dirty="0">
                <a:latin typeface="Times New Roman" panose="02020603050405020304" pitchFamily="18" charset="0"/>
                <a:ea typeface="楷体" panose="02010609060101010101" pitchFamily="49" charset="-122"/>
                <a:cs typeface="Times New Roman" panose="02020603050405020304" pitchFamily="18" charset="0"/>
              </a:rPr>
              <a:t>物体浸入液体的体积和液体的密度</a:t>
            </a:r>
          </a:p>
          <a:p>
            <a:pPr algn="just" eaLnBrk="1" hangingPunct="1">
              <a:lnSpc>
                <a:spcPct val="150000"/>
              </a:lnSpc>
            </a:pPr>
            <a:r>
              <a:rPr lang="zh-CN" altLang="en-US" sz="26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600" b="1" dirty="0">
                <a:latin typeface="Times New Roman" panose="02020603050405020304" pitchFamily="18" charset="0"/>
                <a:ea typeface="楷体" panose="02010609060101010101" pitchFamily="49" charset="-122"/>
                <a:cs typeface="Times New Roman" panose="02020603050405020304" pitchFamily="18" charset="0"/>
              </a:rPr>
              <a:t>D. </a:t>
            </a:r>
            <a:r>
              <a:rPr lang="zh-CN" altLang="en-US" sz="2600" b="1" dirty="0">
                <a:latin typeface="Times New Roman" panose="02020603050405020304" pitchFamily="18" charset="0"/>
                <a:ea typeface="楷体" panose="02010609060101010101" pitchFamily="49" charset="-122"/>
                <a:cs typeface="Times New Roman" panose="02020603050405020304" pitchFamily="18" charset="0"/>
              </a:rPr>
              <a:t>物体的质量、体积、浸入液体的深度及形状等因素</a:t>
            </a:r>
            <a:endParaRPr lang="en-US" altLang="zh-CN" sz="2600" b="1" dirty="0">
              <a:latin typeface="Times New Roman" panose="02020603050405020304" pitchFamily="18" charset="0"/>
              <a:ea typeface="楷体" panose="02010609060101010101" pitchFamily="49" charset="-122"/>
              <a:cs typeface="Times New Roman" panose="02020603050405020304" pitchFamily="18" charset="0"/>
            </a:endParaRPr>
          </a:p>
        </p:txBody>
      </p:sp>
      <p:sp>
        <p:nvSpPr>
          <p:cNvPr id="147459" name="文本框 147458"/>
          <p:cNvSpPr txBox="1"/>
          <p:nvPr/>
        </p:nvSpPr>
        <p:spPr>
          <a:xfrm>
            <a:off x="7516838" y="1508791"/>
            <a:ext cx="518795" cy="460375"/>
          </a:xfrm>
          <a:prstGeom prst="rect">
            <a:avLst/>
          </a:prstGeom>
          <a:noFill/>
          <a:ln w="28575">
            <a:noFill/>
          </a:ln>
        </p:spPr>
        <p:txBody>
          <a:bodyPr wrap="square">
            <a:spAutoFit/>
          </a:bodyPr>
          <a:lstStyle/>
          <a:p>
            <a:pPr eaLnBrk="1" hangingPunct="1">
              <a:spcBef>
                <a:spcPct val="50000"/>
              </a:spcBef>
            </a:pPr>
            <a:r>
              <a:rPr lang="en-US" altLang="zh-CN" sz="2400" b="1" dirty="0">
                <a:solidFill>
                  <a:srgbClr val="FF0000"/>
                </a:solidFill>
                <a:latin typeface="Times New Roman" panose="02020603050405020304" charset="0"/>
                <a:ea typeface="宋体" panose="02010600030101010101" pitchFamily="2" charset="-122"/>
              </a:rPr>
              <a:t>C</a:t>
            </a:r>
          </a:p>
        </p:txBody>
      </p:sp>
      <p:grpSp>
        <p:nvGrpSpPr>
          <p:cNvPr id="15" name="组合 1"/>
          <p:cNvGrpSpPr>
            <a:grpSpLocks noChangeAspect="1"/>
          </p:cNvGrpSpPr>
          <p:nvPr/>
        </p:nvGrpSpPr>
        <p:grpSpPr>
          <a:xfrm>
            <a:off x="3393483" y="623742"/>
            <a:ext cx="2411412" cy="450850"/>
            <a:chOff x="3564387" y="597378"/>
            <a:chExt cx="2247990" cy="419195"/>
          </a:xfrm>
        </p:grpSpPr>
        <p:sp>
          <p:nvSpPr>
            <p:cNvPr id="16" name="缺角矩形 15"/>
            <p:cNvSpPr/>
            <p:nvPr/>
          </p:nvSpPr>
          <p:spPr>
            <a:xfrm rot="3000000">
              <a:off x="4021489" y="597564"/>
              <a:ext cx="419195" cy="418816"/>
            </a:xfrm>
            <a:prstGeom prst="plaque">
              <a:avLst/>
            </a:prstGeom>
            <a:solidFill>
              <a:srgbClr val="00B9FA">
                <a:lumMod val="75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sp>
          <p:nvSpPr>
            <p:cNvPr id="17" name="缺角矩形 16"/>
            <p:cNvSpPr/>
            <p:nvPr/>
          </p:nvSpPr>
          <p:spPr>
            <a:xfrm rot="3000000">
              <a:off x="4478782" y="597565"/>
              <a:ext cx="419195" cy="418815"/>
            </a:xfrm>
            <a:prstGeom prst="plaque">
              <a:avLst/>
            </a:prstGeom>
            <a:solidFill>
              <a:srgbClr val="FFBF53">
                <a:lumMod val="75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sp>
          <p:nvSpPr>
            <p:cNvPr id="18" name="缺角矩形 17"/>
            <p:cNvSpPr/>
            <p:nvPr/>
          </p:nvSpPr>
          <p:spPr>
            <a:xfrm rot="3000000">
              <a:off x="4936077" y="597564"/>
              <a:ext cx="419195" cy="418816"/>
            </a:xfrm>
            <a:prstGeom prst="plaque">
              <a:avLst/>
            </a:prstGeom>
            <a:solidFill>
              <a:srgbClr val="00B050"/>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sp>
          <p:nvSpPr>
            <p:cNvPr id="19" name="缺角矩形 18"/>
            <p:cNvSpPr/>
            <p:nvPr/>
          </p:nvSpPr>
          <p:spPr>
            <a:xfrm rot="3000000">
              <a:off x="3564194" y="597565"/>
              <a:ext cx="419195" cy="418815"/>
            </a:xfrm>
            <a:prstGeom prst="plaque">
              <a:avLst/>
            </a:prstGeom>
            <a:solidFill>
              <a:srgbClr val="F07474">
                <a:lumMod val="75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sp>
          <p:nvSpPr>
            <p:cNvPr id="20" name="缺角矩形 19"/>
            <p:cNvSpPr/>
            <p:nvPr/>
          </p:nvSpPr>
          <p:spPr>
            <a:xfrm rot="3000000">
              <a:off x="5393369" y="597565"/>
              <a:ext cx="419195" cy="418815"/>
            </a:xfrm>
            <a:prstGeom prst="plaque">
              <a:avLst/>
            </a:prstGeom>
            <a:solidFill>
              <a:srgbClr val="FFBF53">
                <a:lumMod val="50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grpSp>
      <p:sp>
        <p:nvSpPr>
          <p:cNvPr id="21" name="TextBox 15"/>
          <p:cNvSpPr txBox="1"/>
          <p:nvPr/>
        </p:nvSpPr>
        <p:spPr>
          <a:xfrm>
            <a:off x="3358558" y="580879"/>
            <a:ext cx="2479675" cy="477054"/>
          </a:xfrm>
          <a:prstGeom prst="rect">
            <a:avLst/>
          </a:prstGeom>
          <a:noFill/>
          <a:ln w="9525">
            <a:noFill/>
          </a:ln>
        </p:spPr>
        <p:txBody>
          <a:bodyPr anchor="t">
            <a:spAutoFit/>
          </a:bodyPr>
          <a:lstStyle/>
          <a:p>
            <a:pPr algn="dist" eaLnBrk="0" hangingPunct="0"/>
            <a:r>
              <a:rPr lang="zh-CN" altLang="en-US" sz="2500" b="1" dirty="0">
                <a:solidFill>
                  <a:sysClr val="window" lastClr="FFFFFF"/>
                </a:solidFill>
                <a:latin typeface="Arial" panose="020B0604020202020204" pitchFamily="34" charset="0"/>
                <a:ea typeface="宋体" panose="02010600030101010101" pitchFamily="2" charset="-122"/>
              </a:rPr>
              <a:t>基础巩固题</a:t>
            </a:r>
            <a:endParaRPr lang="en-US" altLang="zh-CN" sz="2500" b="1" dirty="0">
              <a:solidFill>
                <a:sysClr val="window" lastClr="FFFFFF"/>
              </a:solidFill>
              <a:latin typeface="Arial" panose="020B0604020202020204" pitchFamily="34" charset="0"/>
              <a:ea typeface="宋体" panose="02010600030101010101"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745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458" grpId="0" uiExpand="1" build="p"/>
      <p:bldP spid="14745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62560" y="1107594"/>
            <a:ext cx="6586583" cy="3785652"/>
          </a:xfrm>
          <a:prstGeom prst="rect">
            <a:avLst/>
          </a:prstGeom>
          <a:noFill/>
        </p:spPr>
        <p:txBody>
          <a:bodyPr wrap="square" rtlCol="0" anchor="t">
            <a:spAutoFit/>
          </a:bodyPr>
          <a:lstStyle/>
          <a:p>
            <a:pPr fontAlgn="auto">
              <a:lnSpc>
                <a:spcPts val="4840"/>
              </a:lnSpc>
            </a:pPr>
            <a:r>
              <a:rPr lang="en-US" altLang="zh-CN" sz="2600" b="1" dirty="0">
                <a:solidFill>
                  <a:srgbClr val="0F0FFF"/>
                </a:solidFill>
                <a:latin typeface="Times New Roman" panose="02020603050405020304" pitchFamily="18" charset="0"/>
                <a:ea typeface="楷体" panose="02010609060101010101" charset="-122"/>
                <a:cs typeface="Times New Roman" panose="02020603050405020304" pitchFamily="18" charset="0"/>
              </a:rPr>
              <a:t>3.</a:t>
            </a:r>
            <a:r>
              <a:rPr lang="zh-CN" altLang="en-US" sz="2600" b="1" dirty="0">
                <a:latin typeface="Times New Roman" panose="02020603050405020304" pitchFamily="18" charset="0"/>
                <a:ea typeface="楷体" panose="02010609060101010101" charset="-122"/>
                <a:cs typeface="Times New Roman" panose="02020603050405020304" pitchFamily="18" charset="0"/>
              </a:rPr>
              <a:t>如图所示的实验中，水杯中装满了水，按下饮料罐后水会溢出，越向下按饮料罐，桶中溢出的水也越多，饮料罐受到的浮力</a:t>
            </a:r>
            <a:r>
              <a:rPr lang="en-US" altLang="zh-CN" sz="2600" b="1" dirty="0">
                <a:latin typeface="Times New Roman" panose="02020603050405020304" pitchFamily="18" charset="0"/>
                <a:ea typeface="楷体" panose="02010609060101010101" charset="-122"/>
                <a:cs typeface="Times New Roman" panose="02020603050405020304" pitchFamily="18" charset="0"/>
              </a:rPr>
              <a:t>__________</a:t>
            </a:r>
            <a:r>
              <a:rPr lang="zh-CN" altLang="en-US" sz="2600" b="1" dirty="0">
                <a:latin typeface="Times New Roman" panose="02020603050405020304" pitchFamily="18" charset="0"/>
                <a:ea typeface="楷体" panose="02010609060101010101" charset="-122"/>
                <a:cs typeface="Times New Roman" panose="02020603050405020304" pitchFamily="18" charset="0"/>
              </a:rPr>
              <a:t>。如果溢出了100cm</a:t>
            </a:r>
            <a:r>
              <a:rPr lang="zh-CN" altLang="en-US" sz="2600" b="1" baseline="30000" dirty="0">
                <a:latin typeface="Times New Roman" panose="02020603050405020304" pitchFamily="18" charset="0"/>
                <a:ea typeface="楷体" panose="02010609060101010101" charset="-122"/>
                <a:cs typeface="Times New Roman" panose="02020603050405020304" pitchFamily="18" charset="0"/>
              </a:rPr>
              <a:t>3</a:t>
            </a:r>
            <a:r>
              <a:rPr lang="zh-CN" altLang="en-US" sz="2600" b="1" dirty="0">
                <a:latin typeface="Times New Roman" panose="02020603050405020304" pitchFamily="18" charset="0"/>
                <a:ea typeface="楷体" panose="02010609060101010101" charset="-122"/>
                <a:cs typeface="Times New Roman" panose="02020603050405020304" pitchFamily="18" charset="0"/>
              </a:rPr>
              <a:t>的水，那么饮料罐所受到的浮力为</a:t>
            </a:r>
            <a:r>
              <a:rPr lang="en-US" altLang="zh-CN" sz="2600" b="1" dirty="0">
                <a:latin typeface="Times New Roman" panose="02020603050405020304" pitchFamily="18" charset="0"/>
                <a:ea typeface="楷体" panose="02010609060101010101" charset="-122"/>
                <a:cs typeface="Times New Roman" panose="02020603050405020304" pitchFamily="18" charset="0"/>
              </a:rPr>
              <a:t>________</a:t>
            </a:r>
            <a:r>
              <a:rPr lang="zh-CN" altLang="en-US" sz="2600" b="1" dirty="0">
                <a:latin typeface="Times New Roman" panose="02020603050405020304" pitchFamily="18" charset="0"/>
                <a:ea typeface="楷体" panose="02010609060101010101" charset="-122"/>
                <a:cs typeface="Times New Roman" panose="02020603050405020304" pitchFamily="18" charset="0"/>
              </a:rPr>
              <a:t>N。</a:t>
            </a:r>
            <a:r>
              <a:rPr lang="zh-CN" altLang="en-US" sz="2600" b="1" dirty="0">
                <a:latin typeface="楷体" panose="02010609060101010101" pitchFamily="49" charset="-122"/>
                <a:ea typeface="楷体" panose="02010609060101010101" pitchFamily="49" charset="-122"/>
                <a:cs typeface="Times New Roman" panose="02020603050405020304" pitchFamily="18" charset="0"/>
              </a:rPr>
              <a:t>(</a:t>
            </a:r>
            <a:r>
              <a:rPr lang="zh-CN" altLang="en-US" sz="2600" b="1" dirty="0">
                <a:latin typeface="Times New Roman" panose="02020603050405020304" pitchFamily="18" charset="0"/>
                <a:ea typeface="楷体" panose="02010609060101010101" charset="-122"/>
                <a:cs typeface="Times New Roman" panose="02020603050405020304" pitchFamily="18" charset="0"/>
              </a:rPr>
              <a:t>g=10 N/kg</a:t>
            </a:r>
            <a:r>
              <a:rPr lang="zh-CN" altLang="en-US" sz="2600" b="1" dirty="0">
                <a:latin typeface="楷体" panose="02010609060101010101" pitchFamily="49" charset="-122"/>
                <a:ea typeface="楷体" panose="02010609060101010101" pitchFamily="49" charset="-122"/>
                <a:cs typeface="Times New Roman" panose="02020603050405020304" pitchFamily="18" charset="0"/>
              </a:rPr>
              <a:t>)</a:t>
            </a:r>
            <a:r>
              <a:rPr lang="zh-CN" altLang="en-US" sz="2600" b="1" dirty="0">
                <a:latin typeface="Times New Roman" panose="02020603050405020304" pitchFamily="18" charset="0"/>
                <a:ea typeface="楷体" panose="02010609060101010101" charset="-122"/>
                <a:cs typeface="Times New Roman" panose="02020603050405020304" pitchFamily="18" charset="0"/>
              </a:rPr>
              <a:t>  </a:t>
            </a:r>
          </a:p>
        </p:txBody>
      </p:sp>
      <p:sp>
        <p:nvSpPr>
          <p:cNvPr id="4" name="文本框 3"/>
          <p:cNvSpPr txBox="1"/>
          <p:nvPr/>
        </p:nvSpPr>
        <p:spPr>
          <a:xfrm>
            <a:off x="623678" y="2817428"/>
            <a:ext cx="795020" cy="711835"/>
          </a:xfrm>
          <a:prstGeom prst="rect">
            <a:avLst/>
          </a:prstGeom>
          <a:noFill/>
        </p:spPr>
        <p:txBody>
          <a:bodyPr wrap="none" rtlCol="0" anchor="t">
            <a:spAutoFit/>
          </a:bodyPr>
          <a:lstStyle/>
          <a:p>
            <a:pPr fontAlgn="auto">
              <a:lnSpc>
                <a:spcPts val="4840"/>
              </a:lnSpc>
            </a:pPr>
            <a:r>
              <a:rPr lang="zh-CN" altLang="en-US" sz="24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越大</a:t>
            </a:r>
          </a:p>
        </p:txBody>
      </p:sp>
      <p:sp>
        <p:nvSpPr>
          <p:cNvPr id="2" name="文本框 1"/>
          <p:cNvSpPr txBox="1"/>
          <p:nvPr/>
        </p:nvSpPr>
        <p:spPr>
          <a:xfrm>
            <a:off x="4080850" y="3529263"/>
            <a:ext cx="335280" cy="711835"/>
          </a:xfrm>
          <a:prstGeom prst="rect">
            <a:avLst/>
          </a:prstGeom>
          <a:noFill/>
        </p:spPr>
        <p:txBody>
          <a:bodyPr wrap="none" rtlCol="0" anchor="t">
            <a:spAutoFit/>
          </a:bodyPr>
          <a:lstStyle/>
          <a:p>
            <a:pPr fontAlgn="auto">
              <a:lnSpc>
                <a:spcPts val="4840"/>
              </a:lnSpc>
            </a:pPr>
            <a:r>
              <a:rPr lang="en-US" altLang="zh-CN" sz="24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1</a:t>
            </a:r>
          </a:p>
        </p:txBody>
      </p:sp>
      <p:pic>
        <p:nvPicPr>
          <p:cNvPr id="936" name="10211.jpg" descr="id:2147515328;FounderCES"/>
          <p:cNvPicPr>
            <a:picLocks noChangeAspect="1"/>
          </p:cNvPicPr>
          <p:nvPr/>
        </p:nvPicPr>
        <p:blipFill>
          <a:blip r:embed="rId2"/>
          <a:stretch>
            <a:fillRect/>
          </a:stretch>
        </p:blipFill>
        <p:spPr>
          <a:xfrm>
            <a:off x="6924040" y="1403202"/>
            <a:ext cx="2057400" cy="1829435"/>
          </a:xfrm>
          <a:prstGeom prst="rect">
            <a:avLst/>
          </a:prstGeom>
        </p:spPr>
      </p:pic>
      <p:grpSp>
        <p:nvGrpSpPr>
          <p:cNvPr id="13" name="组合 1"/>
          <p:cNvGrpSpPr>
            <a:grpSpLocks noChangeAspect="1"/>
          </p:cNvGrpSpPr>
          <p:nvPr/>
        </p:nvGrpSpPr>
        <p:grpSpPr>
          <a:xfrm>
            <a:off x="3393483" y="623742"/>
            <a:ext cx="2411412" cy="450850"/>
            <a:chOff x="3564387" y="597378"/>
            <a:chExt cx="2247990" cy="419195"/>
          </a:xfrm>
        </p:grpSpPr>
        <p:sp>
          <p:nvSpPr>
            <p:cNvPr id="14" name="缺角矩形 13"/>
            <p:cNvSpPr/>
            <p:nvPr/>
          </p:nvSpPr>
          <p:spPr>
            <a:xfrm rot="3000000">
              <a:off x="4021489" y="597564"/>
              <a:ext cx="419195" cy="418816"/>
            </a:xfrm>
            <a:prstGeom prst="plaque">
              <a:avLst/>
            </a:prstGeom>
            <a:solidFill>
              <a:srgbClr val="00B9FA">
                <a:lumMod val="75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sp>
          <p:nvSpPr>
            <p:cNvPr id="15" name="缺角矩形 14"/>
            <p:cNvSpPr/>
            <p:nvPr/>
          </p:nvSpPr>
          <p:spPr>
            <a:xfrm rot="3000000">
              <a:off x="4478782" y="597565"/>
              <a:ext cx="419195" cy="418815"/>
            </a:xfrm>
            <a:prstGeom prst="plaque">
              <a:avLst/>
            </a:prstGeom>
            <a:solidFill>
              <a:srgbClr val="FFBF53">
                <a:lumMod val="75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sp>
          <p:nvSpPr>
            <p:cNvPr id="16" name="缺角矩形 15"/>
            <p:cNvSpPr/>
            <p:nvPr/>
          </p:nvSpPr>
          <p:spPr>
            <a:xfrm rot="3000000">
              <a:off x="4936077" y="597564"/>
              <a:ext cx="419195" cy="418816"/>
            </a:xfrm>
            <a:prstGeom prst="plaque">
              <a:avLst/>
            </a:prstGeom>
            <a:solidFill>
              <a:srgbClr val="00B050"/>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sp>
          <p:nvSpPr>
            <p:cNvPr id="17" name="缺角矩形 16"/>
            <p:cNvSpPr/>
            <p:nvPr/>
          </p:nvSpPr>
          <p:spPr>
            <a:xfrm rot="3000000">
              <a:off x="3564194" y="597565"/>
              <a:ext cx="419195" cy="418815"/>
            </a:xfrm>
            <a:prstGeom prst="plaque">
              <a:avLst/>
            </a:prstGeom>
            <a:solidFill>
              <a:srgbClr val="F07474">
                <a:lumMod val="75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sp>
          <p:nvSpPr>
            <p:cNvPr id="18" name="缺角矩形 17"/>
            <p:cNvSpPr/>
            <p:nvPr/>
          </p:nvSpPr>
          <p:spPr>
            <a:xfrm rot="3000000">
              <a:off x="5393369" y="597565"/>
              <a:ext cx="419195" cy="418815"/>
            </a:xfrm>
            <a:prstGeom prst="plaque">
              <a:avLst/>
            </a:prstGeom>
            <a:solidFill>
              <a:srgbClr val="FFBF53">
                <a:lumMod val="50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grpSp>
      <p:sp>
        <p:nvSpPr>
          <p:cNvPr id="19" name="TextBox 15"/>
          <p:cNvSpPr txBox="1"/>
          <p:nvPr/>
        </p:nvSpPr>
        <p:spPr>
          <a:xfrm>
            <a:off x="3358558" y="580879"/>
            <a:ext cx="2479675" cy="477054"/>
          </a:xfrm>
          <a:prstGeom prst="rect">
            <a:avLst/>
          </a:prstGeom>
          <a:noFill/>
          <a:ln w="9525">
            <a:noFill/>
          </a:ln>
        </p:spPr>
        <p:txBody>
          <a:bodyPr anchor="t">
            <a:spAutoFit/>
          </a:bodyPr>
          <a:lstStyle/>
          <a:p>
            <a:pPr algn="dist" eaLnBrk="0" hangingPunct="0"/>
            <a:r>
              <a:rPr lang="zh-CN" altLang="en-US" sz="2500" b="1" dirty="0">
                <a:solidFill>
                  <a:sysClr val="window" lastClr="FFFFFF"/>
                </a:solidFill>
                <a:latin typeface="Arial" panose="020B0604020202020204" pitchFamily="34" charset="0"/>
                <a:ea typeface="宋体" panose="02010600030101010101" pitchFamily="2" charset="-122"/>
              </a:rPr>
              <a:t>基础巩固题</a:t>
            </a:r>
            <a:endParaRPr lang="en-US" altLang="zh-CN" sz="2500" b="1" dirty="0">
              <a:solidFill>
                <a:sysClr val="window" lastClr="FFFFFF"/>
              </a:solidFill>
              <a:latin typeface="Arial" panose="020B0604020202020204" pitchFamily="34" charset="0"/>
              <a:ea typeface="宋体" panose="02010600030101010101"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9700" y="1034828"/>
            <a:ext cx="9004300" cy="3785652"/>
          </a:xfrm>
          <a:prstGeom prst="rect">
            <a:avLst/>
          </a:prstGeom>
          <a:solidFill>
            <a:schemeClr val="bg1"/>
          </a:solidFill>
        </p:spPr>
        <p:txBody>
          <a:bodyPr wrap="square" rtlCol="0" anchor="t">
            <a:spAutoFit/>
          </a:bodyPr>
          <a:lstStyle/>
          <a:p>
            <a:pPr>
              <a:lnSpc>
                <a:spcPct val="125000"/>
              </a:lnSpc>
            </a:pPr>
            <a:r>
              <a:rPr lang="en-US" altLang="zh-CN" sz="2400" b="1" dirty="0">
                <a:solidFill>
                  <a:srgbClr val="0F0FFF"/>
                </a:solidFill>
                <a:latin typeface="Times New Roman" panose="02020603050405020304" pitchFamily="18" charset="0"/>
                <a:ea typeface="楷体" panose="02010609060101010101" charset="-122"/>
                <a:cs typeface="Times New Roman" panose="02020603050405020304" pitchFamily="18" charset="0"/>
              </a:rPr>
              <a:t>1. </a:t>
            </a:r>
            <a:r>
              <a:rPr lang="en-US" altLang="zh-CN" sz="2400" b="1" dirty="0" err="1">
                <a:latin typeface="Times New Roman" panose="02020603050405020304" pitchFamily="18" charset="0"/>
                <a:ea typeface="楷体" panose="02010609060101010101" charset="-122"/>
                <a:cs typeface="Times New Roman" panose="02020603050405020304" pitchFamily="18" charset="0"/>
              </a:rPr>
              <a:t>弹簧测力计下挂一长方体物体</a:t>
            </a:r>
            <a:r>
              <a:rPr lang="zh-CN" altLang="en-US" sz="2400" b="1" dirty="0">
                <a:latin typeface="Times New Roman" panose="02020603050405020304" pitchFamily="18" charset="0"/>
                <a:ea typeface="楷体" panose="02010609060101010101" charset="-122"/>
                <a:cs typeface="Times New Roman" panose="02020603050405020304" pitchFamily="18" charset="0"/>
              </a:rPr>
              <a:t>，</a:t>
            </a:r>
            <a:r>
              <a:rPr lang="en-US" altLang="zh-CN" sz="2400" b="1" dirty="0" err="1">
                <a:latin typeface="Times New Roman" panose="02020603050405020304" pitchFamily="18" charset="0"/>
                <a:ea typeface="楷体" panose="02010609060101010101" charset="-122"/>
                <a:cs typeface="Times New Roman" panose="02020603050405020304" pitchFamily="18" charset="0"/>
              </a:rPr>
              <a:t>将物体从盛有适量水的烧杯上方离水面某一高度处缓缓下降</a:t>
            </a:r>
            <a:r>
              <a:rPr lang="zh-CN" altLang="en-US" sz="2400" b="1" dirty="0">
                <a:latin typeface="Times New Roman" panose="02020603050405020304" pitchFamily="18" charset="0"/>
                <a:ea typeface="楷体" panose="02010609060101010101" charset="-122"/>
                <a:cs typeface="Times New Roman" panose="02020603050405020304" pitchFamily="18" charset="0"/>
              </a:rPr>
              <a:t>，</a:t>
            </a:r>
            <a:r>
              <a:rPr lang="en-US" altLang="zh-CN" sz="2400" b="1" dirty="0" err="1">
                <a:latin typeface="Times New Roman" panose="02020603050405020304" pitchFamily="18" charset="0"/>
                <a:ea typeface="楷体" panose="02010609060101010101" charset="-122"/>
                <a:cs typeface="Times New Roman" panose="02020603050405020304" pitchFamily="18" charset="0"/>
              </a:rPr>
              <a:t>然后将其逐渐浸入水中</a:t>
            </a:r>
            <a:r>
              <a:rPr lang="zh-CN" altLang="en-US" sz="2400" b="1" dirty="0">
                <a:latin typeface="Times New Roman" panose="02020603050405020304" pitchFamily="18" charset="0"/>
                <a:ea typeface="楷体" panose="02010609060101010101" charset="-122"/>
                <a:cs typeface="Times New Roman" panose="02020603050405020304" pitchFamily="18" charset="0"/>
              </a:rPr>
              <a:t>，</a:t>
            </a:r>
            <a:r>
              <a:rPr lang="en-US" altLang="zh-CN" sz="2400" b="1" dirty="0" err="1">
                <a:latin typeface="Times New Roman" panose="02020603050405020304" pitchFamily="18" charset="0"/>
                <a:ea typeface="楷体" panose="02010609060101010101" charset="-122"/>
                <a:cs typeface="Times New Roman" panose="02020603050405020304" pitchFamily="18" charset="0"/>
              </a:rPr>
              <a:t>如图甲所示</a:t>
            </a:r>
            <a:r>
              <a:rPr lang="zh-CN" altLang="en-US" sz="2400" b="1" dirty="0">
                <a:latin typeface="Times New Roman" panose="02020603050405020304" pitchFamily="18" charset="0"/>
                <a:ea typeface="楷体" panose="02010609060101010101" charset="-122"/>
                <a:cs typeface="Times New Roman" panose="02020603050405020304" pitchFamily="18" charset="0"/>
              </a:rPr>
              <a:t>；</a:t>
            </a:r>
            <a:r>
              <a:rPr lang="en-US" altLang="zh-CN" sz="2400" b="1" dirty="0" err="1">
                <a:latin typeface="Times New Roman" panose="02020603050405020304" pitchFamily="18" charset="0"/>
                <a:ea typeface="楷体" panose="02010609060101010101" charset="-122"/>
                <a:cs typeface="Times New Roman" panose="02020603050405020304" pitchFamily="18" charset="0"/>
              </a:rPr>
              <a:t>图乙是弹簧测力计示数</a:t>
            </a:r>
            <a:r>
              <a:rPr lang="en-US" altLang="zh-CN" sz="2400" b="1" i="1" dirty="0" err="1">
                <a:latin typeface="Times New Roman" panose="02020603050405020304" pitchFamily="18" charset="0"/>
                <a:ea typeface="楷体" panose="02010609060101010101" charset="-122"/>
                <a:cs typeface="Times New Roman" panose="02020603050405020304" pitchFamily="18" charset="0"/>
              </a:rPr>
              <a:t>F</a:t>
            </a:r>
            <a:r>
              <a:rPr lang="en-US" altLang="zh-CN" sz="2400" b="1" dirty="0" err="1">
                <a:latin typeface="Times New Roman" panose="02020603050405020304" pitchFamily="18" charset="0"/>
                <a:ea typeface="楷体" panose="02010609060101010101" charset="-122"/>
                <a:cs typeface="Times New Roman" panose="02020603050405020304" pitchFamily="18" charset="0"/>
              </a:rPr>
              <a:t>与物体下降高度</a:t>
            </a:r>
            <a:r>
              <a:rPr lang="en-US" altLang="zh-CN" sz="2400" b="1" i="1" dirty="0" err="1">
                <a:latin typeface="Times New Roman" panose="02020603050405020304" pitchFamily="18" charset="0"/>
                <a:ea typeface="楷体" panose="02010609060101010101" charset="-122"/>
                <a:cs typeface="Times New Roman" panose="02020603050405020304" pitchFamily="18" charset="0"/>
              </a:rPr>
              <a:t>h</a:t>
            </a:r>
            <a:r>
              <a:rPr lang="en-US" altLang="zh-CN" sz="2400" b="1" dirty="0" err="1">
                <a:latin typeface="Times New Roman" panose="02020603050405020304" pitchFamily="18" charset="0"/>
                <a:ea typeface="楷体" panose="02010609060101010101" charset="-122"/>
                <a:cs typeface="Times New Roman" panose="02020603050405020304" pitchFamily="18" charset="0"/>
              </a:rPr>
              <a:t>变化关系的图象</a:t>
            </a:r>
            <a:r>
              <a:rPr lang="zh-CN" altLang="en-US" sz="2400" b="1" dirty="0">
                <a:latin typeface="Times New Roman" panose="02020603050405020304" pitchFamily="18" charset="0"/>
                <a:ea typeface="楷体" panose="02010609060101010101" charset="-122"/>
                <a:cs typeface="Times New Roman" panose="02020603050405020304" pitchFamily="18" charset="0"/>
              </a:rPr>
              <a:t>，</a:t>
            </a:r>
            <a:r>
              <a:rPr lang="en-US" altLang="zh-CN" sz="2400" b="1" dirty="0" err="1">
                <a:latin typeface="Times New Roman" panose="02020603050405020304" pitchFamily="18" charset="0"/>
                <a:ea typeface="楷体" panose="02010609060101010101" charset="-122"/>
                <a:cs typeface="Times New Roman" panose="02020603050405020304" pitchFamily="18" charset="0"/>
              </a:rPr>
              <a:t>下列说法中正确的是</a:t>
            </a:r>
            <a:r>
              <a:rPr lang="en-US" altLang="zh-CN" sz="2400" b="1" dirty="0">
                <a:latin typeface="楷体" panose="02010609060101010101" pitchFamily="49" charset="-122"/>
                <a:ea typeface="楷体" panose="02010609060101010101" pitchFamily="49" charset="-122"/>
                <a:cs typeface="Times New Roman" panose="02020603050405020304" pitchFamily="18" charset="0"/>
              </a:rPr>
              <a:t>(　　)</a:t>
            </a:r>
          </a:p>
          <a:p>
            <a:pPr>
              <a:lnSpc>
                <a:spcPct val="125000"/>
              </a:lnSpc>
            </a:pPr>
            <a:r>
              <a:rPr lang="en-US" altLang="zh-CN" sz="2400" b="1" dirty="0">
                <a:latin typeface="Times New Roman" panose="02020603050405020304" pitchFamily="18" charset="0"/>
                <a:ea typeface="楷体" panose="02010609060101010101" charset="-122"/>
                <a:cs typeface="Times New Roman" panose="02020603050405020304" pitchFamily="18" charset="0"/>
              </a:rPr>
              <a:t>A. 物体的体积是500 cm</a:t>
            </a:r>
            <a:r>
              <a:rPr lang="en-US" altLang="zh-CN" sz="2400" b="1" baseline="30000" dirty="0">
                <a:latin typeface="Times New Roman" panose="02020603050405020304" pitchFamily="18" charset="0"/>
                <a:ea typeface="楷体" panose="02010609060101010101" charset="-122"/>
                <a:cs typeface="Times New Roman" panose="02020603050405020304" pitchFamily="18" charset="0"/>
              </a:rPr>
              <a:t>3</a:t>
            </a:r>
            <a:endParaRPr lang="en-US" altLang="zh-CN" sz="2400" b="1" dirty="0">
              <a:latin typeface="Times New Roman" panose="02020603050405020304" pitchFamily="18" charset="0"/>
              <a:ea typeface="楷体" panose="02010609060101010101" charset="-122"/>
              <a:cs typeface="Times New Roman" panose="02020603050405020304" pitchFamily="18" charset="0"/>
            </a:endParaRPr>
          </a:p>
          <a:p>
            <a:pPr>
              <a:lnSpc>
                <a:spcPct val="125000"/>
              </a:lnSpc>
            </a:pPr>
            <a:r>
              <a:rPr lang="en-US" altLang="zh-CN" sz="2400" b="1" dirty="0">
                <a:latin typeface="Times New Roman" panose="02020603050405020304" pitchFamily="18" charset="0"/>
                <a:ea typeface="楷体" panose="02010609060101010101" charset="-122"/>
                <a:cs typeface="Times New Roman" panose="02020603050405020304" pitchFamily="18" charset="0"/>
              </a:rPr>
              <a:t>B. 物体受到的最大浮力是5 N</a:t>
            </a:r>
          </a:p>
          <a:p>
            <a:pPr>
              <a:lnSpc>
                <a:spcPct val="125000"/>
              </a:lnSpc>
            </a:pPr>
            <a:r>
              <a:rPr lang="en-US" altLang="zh-CN" sz="2400" b="1" dirty="0">
                <a:latin typeface="Times New Roman" panose="02020603050405020304" pitchFamily="18" charset="0"/>
                <a:ea typeface="楷体" panose="02010609060101010101" charset="-122"/>
                <a:cs typeface="Times New Roman" panose="02020603050405020304" pitchFamily="18" charset="0"/>
              </a:rPr>
              <a:t>C. 物体的密度是2.25×10</a:t>
            </a:r>
            <a:r>
              <a:rPr lang="en-US" altLang="zh-CN" sz="2400" b="1" baseline="30000" dirty="0">
                <a:latin typeface="Times New Roman" panose="02020603050405020304" pitchFamily="18" charset="0"/>
                <a:ea typeface="楷体" panose="02010609060101010101" charset="-122"/>
                <a:cs typeface="Times New Roman" panose="02020603050405020304" pitchFamily="18" charset="0"/>
              </a:rPr>
              <a:t>3</a:t>
            </a:r>
            <a:r>
              <a:rPr lang="en-US" altLang="zh-CN" sz="2400" b="1" dirty="0">
                <a:latin typeface="Times New Roman" panose="02020603050405020304" pitchFamily="18" charset="0"/>
                <a:ea typeface="楷体" panose="02010609060101010101" charset="-122"/>
                <a:cs typeface="Times New Roman" panose="02020603050405020304" pitchFamily="18" charset="0"/>
              </a:rPr>
              <a:t> kg/m</a:t>
            </a:r>
            <a:r>
              <a:rPr lang="en-US" altLang="zh-CN" sz="2400" b="1" baseline="30000" dirty="0">
                <a:latin typeface="Times New Roman" panose="02020603050405020304" pitchFamily="18" charset="0"/>
                <a:ea typeface="楷体" panose="02010609060101010101" charset="-122"/>
                <a:cs typeface="Times New Roman" panose="02020603050405020304" pitchFamily="18" charset="0"/>
              </a:rPr>
              <a:t>3</a:t>
            </a:r>
            <a:endParaRPr lang="en-US" altLang="zh-CN" sz="2400" b="1" dirty="0">
              <a:latin typeface="Times New Roman" panose="02020603050405020304" pitchFamily="18" charset="0"/>
              <a:ea typeface="楷体" panose="02010609060101010101" charset="-122"/>
              <a:cs typeface="Times New Roman" panose="02020603050405020304" pitchFamily="18" charset="0"/>
            </a:endParaRPr>
          </a:p>
          <a:p>
            <a:pPr>
              <a:lnSpc>
                <a:spcPct val="125000"/>
              </a:lnSpc>
            </a:pPr>
            <a:r>
              <a:rPr lang="en-US" altLang="zh-CN" sz="2400" b="1" dirty="0">
                <a:latin typeface="Times New Roman" panose="02020603050405020304" pitchFamily="18" charset="0"/>
                <a:ea typeface="楷体" panose="02010609060101010101" charset="-122"/>
                <a:cs typeface="Times New Roman" panose="02020603050405020304" pitchFamily="18" charset="0"/>
              </a:rPr>
              <a:t>D. 物体刚浸没时下表面受到水的压力是9 N</a:t>
            </a:r>
            <a:endParaRPr lang="zh-CN" altLang="en-US" sz="2400" b="1" dirty="0">
              <a:latin typeface="Times New Roman" panose="02020603050405020304" pitchFamily="18" charset="0"/>
              <a:ea typeface="楷体" panose="02010609060101010101" charset="-122"/>
              <a:cs typeface="Times New Roman" panose="02020603050405020304" pitchFamily="18" charset="0"/>
            </a:endParaRPr>
          </a:p>
        </p:txBody>
      </p:sp>
      <p:sp>
        <p:nvSpPr>
          <p:cNvPr id="7" name="文本框 6"/>
          <p:cNvSpPr txBox="1"/>
          <p:nvPr/>
        </p:nvSpPr>
        <p:spPr>
          <a:xfrm>
            <a:off x="3301119" y="2456393"/>
            <a:ext cx="403225" cy="460375"/>
          </a:xfrm>
          <a:prstGeom prst="rect">
            <a:avLst/>
          </a:prstGeom>
          <a:noFill/>
        </p:spPr>
        <p:txBody>
          <a:bodyPr wrap="none" rtlCol="0" anchor="t">
            <a:spAutoFit/>
          </a:bodyPr>
          <a:lstStyle/>
          <a:p>
            <a:r>
              <a:rPr lang="en-US" altLang="zh-CN" sz="24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C</a:t>
            </a:r>
          </a:p>
        </p:txBody>
      </p:sp>
      <p:pic>
        <p:nvPicPr>
          <p:cNvPr id="923" name="图10-2-5.eps" descr="id:2147515192;FounderCES"/>
          <p:cNvPicPr>
            <a:picLocks noChangeAspect="1"/>
          </p:cNvPicPr>
          <p:nvPr/>
        </p:nvPicPr>
        <p:blipFill>
          <a:blip r:embed="rId3"/>
          <a:stretch>
            <a:fillRect/>
          </a:stretch>
        </p:blipFill>
        <p:spPr>
          <a:xfrm>
            <a:off x="5979541" y="2369034"/>
            <a:ext cx="2871724" cy="2202966"/>
          </a:xfrm>
          <a:prstGeom prst="rect">
            <a:avLst/>
          </a:prstGeom>
        </p:spPr>
      </p:pic>
      <p:grpSp>
        <p:nvGrpSpPr>
          <p:cNvPr id="29" name="组合 1"/>
          <p:cNvGrpSpPr>
            <a:grpSpLocks noChangeAspect="1"/>
          </p:cNvGrpSpPr>
          <p:nvPr/>
        </p:nvGrpSpPr>
        <p:grpSpPr bwMode="auto">
          <a:xfrm>
            <a:off x="3216593" y="493052"/>
            <a:ext cx="2411016" cy="450056"/>
            <a:chOff x="3564387" y="597378"/>
            <a:chExt cx="2247990" cy="419195"/>
          </a:xfrm>
        </p:grpSpPr>
        <p:sp>
          <p:nvSpPr>
            <p:cNvPr id="30" name="缺角矩形 21"/>
            <p:cNvSpPr>
              <a:spLocks noChangeArrowheads="1"/>
            </p:cNvSpPr>
            <p:nvPr/>
          </p:nvSpPr>
          <p:spPr bwMode="auto">
            <a:xfrm rot="3000000">
              <a:off x="4021491" y="597567"/>
              <a:ext cx="419195" cy="418816"/>
            </a:xfrm>
            <a:prstGeom prst="plaque">
              <a:avLst>
                <a:gd name="adj" fmla="val 16667"/>
              </a:avLst>
            </a:prstGeom>
            <a:solidFill>
              <a:srgbClr val="008BBB"/>
            </a:solidFill>
            <a:ln w="25400" algn="ctr">
              <a:noFill/>
              <a:miter lim="800000"/>
            </a:ln>
          </p:spPr>
          <p:txBody>
            <a:bodyPr lIns="91437" tIns="45718" rIns="91437" bIns="45718" anchor="ctr"/>
            <a:lstStyle/>
            <a:p>
              <a:pPr algn="ctr" defTabSz="1219200" eaLnBrk="0" hangingPunct="0"/>
              <a:endParaRPr kumimoji="1" lang="zh-CN" altLang="en-US" sz="2500">
                <a:solidFill>
                  <a:srgbClr val="000000"/>
                </a:solidFill>
                <a:latin typeface="宋体" panose="02010600030101010101" pitchFamily="2" charset="-122"/>
                <a:ea typeface="宋体" panose="02010600030101010101" pitchFamily="2" charset="-122"/>
              </a:endParaRPr>
            </a:p>
          </p:txBody>
        </p:sp>
        <p:sp>
          <p:nvSpPr>
            <p:cNvPr id="31" name="缺角矩形 22"/>
            <p:cNvSpPr>
              <a:spLocks noChangeArrowheads="1"/>
            </p:cNvSpPr>
            <p:nvPr/>
          </p:nvSpPr>
          <p:spPr bwMode="auto">
            <a:xfrm rot="3000000">
              <a:off x="4478785" y="597568"/>
              <a:ext cx="419195" cy="418815"/>
            </a:xfrm>
            <a:prstGeom prst="plaque">
              <a:avLst>
                <a:gd name="adj" fmla="val 16667"/>
              </a:avLst>
            </a:prstGeom>
            <a:solidFill>
              <a:srgbClr val="FD9F00"/>
            </a:solidFill>
            <a:ln w="25400" algn="ctr">
              <a:noFill/>
              <a:miter lim="800000"/>
            </a:ln>
          </p:spPr>
          <p:txBody>
            <a:bodyPr lIns="91437" tIns="45718" rIns="91437" bIns="45718" anchor="ctr"/>
            <a:lstStyle/>
            <a:p>
              <a:pPr algn="ctr" defTabSz="1219200" eaLnBrk="0" hangingPunct="0"/>
              <a:endParaRPr kumimoji="1" lang="zh-CN" altLang="en-US" sz="2500">
                <a:solidFill>
                  <a:srgbClr val="000000"/>
                </a:solidFill>
                <a:latin typeface="宋体" panose="02010600030101010101" pitchFamily="2" charset="-122"/>
                <a:ea typeface="宋体" panose="02010600030101010101" pitchFamily="2" charset="-122"/>
              </a:endParaRPr>
            </a:p>
          </p:txBody>
        </p:sp>
        <p:sp>
          <p:nvSpPr>
            <p:cNvPr id="32" name="缺角矩形 23"/>
            <p:cNvSpPr>
              <a:spLocks noChangeArrowheads="1"/>
            </p:cNvSpPr>
            <p:nvPr/>
          </p:nvSpPr>
          <p:spPr bwMode="auto">
            <a:xfrm rot="3000000">
              <a:off x="4936079" y="597567"/>
              <a:ext cx="419195" cy="418816"/>
            </a:xfrm>
            <a:prstGeom prst="plaque">
              <a:avLst>
                <a:gd name="adj" fmla="val 16667"/>
              </a:avLst>
            </a:prstGeom>
            <a:solidFill>
              <a:srgbClr val="00B050"/>
            </a:solidFill>
            <a:ln w="25400" algn="ctr">
              <a:noFill/>
              <a:miter lim="800000"/>
            </a:ln>
          </p:spPr>
          <p:txBody>
            <a:bodyPr lIns="91437" tIns="45718" rIns="91437" bIns="45718" anchor="ctr"/>
            <a:lstStyle/>
            <a:p>
              <a:pPr algn="ctr" defTabSz="1219200" eaLnBrk="0" hangingPunct="0"/>
              <a:endParaRPr kumimoji="1" lang="zh-CN" altLang="en-US" sz="2500">
                <a:solidFill>
                  <a:srgbClr val="000000"/>
                </a:solidFill>
                <a:latin typeface="宋体" panose="02010600030101010101" pitchFamily="2" charset="-122"/>
                <a:ea typeface="宋体" panose="02010600030101010101" pitchFamily="2" charset="-122"/>
              </a:endParaRPr>
            </a:p>
          </p:txBody>
        </p:sp>
        <p:sp>
          <p:nvSpPr>
            <p:cNvPr id="33" name="缺角矩形 24"/>
            <p:cNvSpPr>
              <a:spLocks noChangeArrowheads="1"/>
            </p:cNvSpPr>
            <p:nvPr/>
          </p:nvSpPr>
          <p:spPr bwMode="auto">
            <a:xfrm rot="3000000">
              <a:off x="3564197" y="597568"/>
              <a:ext cx="419195" cy="418815"/>
            </a:xfrm>
            <a:prstGeom prst="plaque">
              <a:avLst>
                <a:gd name="adj" fmla="val 16667"/>
              </a:avLst>
            </a:prstGeom>
            <a:solidFill>
              <a:srgbClr val="E72424"/>
            </a:solidFill>
            <a:ln w="25400" algn="ctr">
              <a:noFill/>
              <a:miter lim="800000"/>
            </a:ln>
          </p:spPr>
          <p:txBody>
            <a:bodyPr lIns="91437" tIns="45718" rIns="91437" bIns="45718" anchor="ctr"/>
            <a:lstStyle/>
            <a:p>
              <a:pPr algn="ctr" defTabSz="1219200" eaLnBrk="0" hangingPunct="0"/>
              <a:endParaRPr kumimoji="1" lang="zh-CN" altLang="en-US" sz="2500">
                <a:solidFill>
                  <a:srgbClr val="000000"/>
                </a:solidFill>
                <a:latin typeface="宋体" panose="02010600030101010101" pitchFamily="2" charset="-122"/>
                <a:ea typeface="宋体" panose="02010600030101010101" pitchFamily="2" charset="-122"/>
              </a:endParaRPr>
            </a:p>
          </p:txBody>
        </p:sp>
        <p:sp>
          <p:nvSpPr>
            <p:cNvPr id="34" name="缺角矩形 25"/>
            <p:cNvSpPr>
              <a:spLocks noChangeArrowheads="1"/>
            </p:cNvSpPr>
            <p:nvPr/>
          </p:nvSpPr>
          <p:spPr bwMode="auto">
            <a:xfrm rot="3000000">
              <a:off x="5393372" y="597568"/>
              <a:ext cx="419195" cy="418815"/>
            </a:xfrm>
            <a:prstGeom prst="plaque">
              <a:avLst>
                <a:gd name="adj" fmla="val 16667"/>
              </a:avLst>
            </a:prstGeom>
            <a:solidFill>
              <a:srgbClr val="A96A00"/>
            </a:solidFill>
            <a:ln w="25400" algn="ctr">
              <a:noFill/>
              <a:miter lim="800000"/>
            </a:ln>
          </p:spPr>
          <p:txBody>
            <a:bodyPr lIns="91437" tIns="45718" rIns="91437" bIns="45718" anchor="ctr"/>
            <a:lstStyle/>
            <a:p>
              <a:pPr algn="ctr" defTabSz="1219200" eaLnBrk="0" hangingPunct="0"/>
              <a:endParaRPr kumimoji="1" lang="zh-CN" altLang="en-US" sz="2500">
                <a:solidFill>
                  <a:srgbClr val="000000"/>
                </a:solidFill>
                <a:latin typeface="宋体" panose="02010600030101010101" pitchFamily="2" charset="-122"/>
                <a:ea typeface="宋体" panose="02010600030101010101" pitchFamily="2" charset="-122"/>
              </a:endParaRPr>
            </a:p>
          </p:txBody>
        </p:sp>
      </p:grpSp>
      <p:sp>
        <p:nvSpPr>
          <p:cNvPr id="35" name="TextBox 15"/>
          <p:cNvSpPr txBox="1">
            <a:spLocks noChangeArrowheads="1"/>
          </p:cNvSpPr>
          <p:nvPr/>
        </p:nvSpPr>
        <p:spPr bwMode="auto">
          <a:xfrm>
            <a:off x="3182065" y="450189"/>
            <a:ext cx="2478881" cy="477050"/>
          </a:xfrm>
          <a:prstGeom prst="rect">
            <a:avLst/>
          </a:prstGeom>
          <a:noFill/>
          <a:ln w="9525">
            <a:noFill/>
            <a:miter lim="800000"/>
          </a:ln>
        </p:spPr>
        <p:txBody>
          <a:bodyPr lIns="91437" tIns="45718" rIns="91437" bIns="45718">
            <a:spAutoFit/>
          </a:bodyPr>
          <a:lstStyle/>
          <a:p>
            <a:pPr algn="dist" defTabSz="1219200" eaLnBrk="0" hangingPunct="0">
              <a:buFont typeface="Arial" panose="020B0604020202020204" pitchFamily="34" charset="0"/>
              <a:buNone/>
            </a:pPr>
            <a:r>
              <a:rPr lang="zh-CN" altLang="en-US" sz="2500" b="1">
                <a:solidFill>
                  <a:schemeClr val="bg1"/>
                </a:solidFill>
                <a:latin typeface="宋体" panose="02010600030101010101" pitchFamily="2" charset="-122"/>
                <a:ea typeface="宋体" panose="02010600030101010101" pitchFamily="2" charset="-122"/>
              </a:rPr>
              <a:t>能力提升题</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to="" calcmode="lin" valueType="num">
                                      <p:cBhvr>
                                        <p:cTn id="7" dur="1" fill="hold"/>
                                        <p:tgtEl>
                                          <p:spTgt spid="7"/>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2070" y="974090"/>
            <a:ext cx="9091930" cy="3964483"/>
          </a:xfrm>
          <a:prstGeom prst="rect">
            <a:avLst/>
          </a:prstGeom>
          <a:noFill/>
          <a:ln w="9525">
            <a:noFill/>
          </a:ln>
        </p:spPr>
        <p:txBody>
          <a:bodyPr wrap="square">
            <a:spAutoFit/>
          </a:bodyPr>
          <a:lstStyle/>
          <a:p>
            <a:pPr indent="0" fontAlgn="auto">
              <a:lnSpc>
                <a:spcPts val="3400"/>
              </a:lnSpc>
            </a:pPr>
            <a:r>
              <a:rPr lang="en-US" altLang="zh-CN" sz="2000" b="1" dirty="0">
                <a:solidFill>
                  <a:srgbClr val="0F0FFF"/>
                </a:solidFill>
                <a:latin typeface="Times New Roman" panose="02020603050405020304" pitchFamily="18" charset="0"/>
                <a:ea typeface="楷体" panose="02010609060101010101" charset="-122"/>
                <a:cs typeface="Times New Roman" panose="02020603050405020304" pitchFamily="18" charset="0"/>
              </a:rPr>
              <a:t>2.</a:t>
            </a:r>
            <a:r>
              <a:rPr lang="zh-CN" sz="2000" b="1" dirty="0">
                <a:solidFill>
                  <a:srgbClr val="000000"/>
                </a:solidFill>
                <a:latin typeface="Times New Roman" panose="02020603050405020304" pitchFamily="18" charset="0"/>
                <a:ea typeface="楷体" panose="02010609060101010101" charset="-122"/>
                <a:cs typeface="Times New Roman" panose="02020603050405020304" pitchFamily="18" charset="0"/>
              </a:rPr>
              <a:t>某教师在“阿基米德原理”教学过程中</a:t>
            </a:r>
            <a:r>
              <a:rPr lang="en-US" sz="2000" b="1" dirty="0">
                <a:solidFill>
                  <a:srgbClr val="000000"/>
                </a:solidFill>
                <a:latin typeface="Times New Roman" panose="02020603050405020304" pitchFamily="18" charset="0"/>
                <a:ea typeface="楷体" panose="02010609060101010101" charset="-122"/>
                <a:cs typeface="Times New Roman" panose="02020603050405020304" pitchFamily="18" charset="0"/>
              </a:rPr>
              <a:t>，</a:t>
            </a:r>
            <a:r>
              <a:rPr lang="zh-CN" sz="2000" b="1" dirty="0">
                <a:solidFill>
                  <a:srgbClr val="000000"/>
                </a:solidFill>
                <a:latin typeface="Times New Roman" panose="02020603050405020304" pitchFamily="18" charset="0"/>
                <a:ea typeface="楷体" panose="02010609060101010101" charset="-122"/>
                <a:cs typeface="Times New Roman" panose="02020603050405020304" pitchFamily="18" charset="0"/>
              </a:rPr>
              <a:t>做了如图所示的演示实验。</a:t>
            </a:r>
          </a:p>
          <a:p>
            <a:pPr indent="0" fontAlgn="auto">
              <a:lnSpc>
                <a:spcPts val="3400"/>
              </a:lnSpc>
            </a:pPr>
            <a:r>
              <a:rPr lang="en-US" sz="2000" b="1" dirty="0">
                <a:solidFill>
                  <a:srgbClr val="000000"/>
                </a:solidFill>
                <a:latin typeface="楷体" panose="02010609060101010101" pitchFamily="49" charset="-122"/>
                <a:ea typeface="楷体" panose="02010609060101010101" pitchFamily="49" charset="-122"/>
                <a:cs typeface="Times New Roman" panose="02020603050405020304" pitchFamily="18" charset="0"/>
                <a:sym typeface="+mn-ea"/>
              </a:rPr>
              <a:t>(</a:t>
            </a:r>
            <a:r>
              <a:rPr lang="en-US" sz="2000" b="1" dirty="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1</a:t>
            </a:r>
            <a:r>
              <a:rPr lang="en-US" sz="2000" b="1" dirty="0">
                <a:solidFill>
                  <a:srgbClr val="000000"/>
                </a:solidFill>
                <a:latin typeface="楷体" panose="02010609060101010101" pitchFamily="49" charset="-122"/>
                <a:ea typeface="楷体" panose="02010609060101010101" pitchFamily="49" charset="-122"/>
                <a:cs typeface="Times New Roman" panose="02020603050405020304" pitchFamily="18" charset="0"/>
                <a:sym typeface="+mn-ea"/>
              </a:rPr>
              <a:t>)</a:t>
            </a:r>
            <a:r>
              <a:rPr lang="zh-CN" sz="2000" b="1" dirty="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在弹簧下端挂上小桶和金属块</a:t>
            </a:r>
            <a:r>
              <a:rPr lang="en-US" sz="2000" b="1" dirty="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a:t>
            </a:r>
            <a:r>
              <a:rPr lang="zh-CN" sz="2000" b="1" dirty="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记下弹簧伸长后指针的位置</a:t>
            </a:r>
            <a:r>
              <a:rPr lang="en-US" sz="2000" b="1" i="1" dirty="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O</a:t>
            </a:r>
            <a:r>
              <a:rPr lang="en-US" sz="2000" b="1" dirty="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a:t>
            </a:r>
            <a:r>
              <a:rPr lang="zh-CN" sz="2000" b="1" dirty="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如图甲所示。</a:t>
            </a:r>
            <a:endParaRPr lang="en-US" sz="2000" b="1" dirty="0">
              <a:solidFill>
                <a:srgbClr val="000000"/>
              </a:solidFill>
              <a:latin typeface="Times New Roman" panose="02020603050405020304" pitchFamily="18" charset="0"/>
              <a:ea typeface="楷体" panose="02010609060101010101" charset="-122"/>
              <a:cs typeface="Times New Roman" panose="02020603050405020304" pitchFamily="18" charset="0"/>
              <a:sym typeface="+mn-ea"/>
            </a:endParaRPr>
          </a:p>
          <a:p>
            <a:pPr indent="0" fontAlgn="auto">
              <a:lnSpc>
                <a:spcPts val="3400"/>
              </a:lnSpc>
            </a:pPr>
            <a:r>
              <a:rPr lang="en-US" sz="2000" b="1" dirty="0">
                <a:solidFill>
                  <a:srgbClr val="000000"/>
                </a:solidFill>
                <a:latin typeface="楷体" panose="02010609060101010101" pitchFamily="49" charset="-122"/>
                <a:ea typeface="楷体" panose="02010609060101010101" pitchFamily="49" charset="-122"/>
                <a:cs typeface="Times New Roman" panose="02020603050405020304" pitchFamily="18" charset="0"/>
                <a:sym typeface="+mn-ea"/>
              </a:rPr>
              <a:t>(</a:t>
            </a:r>
            <a:r>
              <a:rPr lang="en-US" sz="2000" b="1" dirty="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2</a:t>
            </a:r>
            <a:r>
              <a:rPr lang="en-US" sz="2000" b="1" dirty="0">
                <a:solidFill>
                  <a:srgbClr val="000000"/>
                </a:solidFill>
                <a:latin typeface="楷体" panose="02010609060101010101" pitchFamily="49" charset="-122"/>
                <a:ea typeface="楷体" panose="02010609060101010101" pitchFamily="49" charset="-122"/>
                <a:cs typeface="Times New Roman" panose="02020603050405020304" pitchFamily="18" charset="0"/>
                <a:sym typeface="+mn-ea"/>
              </a:rPr>
              <a:t>)</a:t>
            </a:r>
            <a:r>
              <a:rPr lang="zh-CN" sz="2000" b="1" dirty="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溢水杯中装满水</a:t>
            </a:r>
            <a:r>
              <a:rPr lang="en-US" sz="2000" b="1" dirty="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a:t>
            </a:r>
            <a:r>
              <a:rPr lang="zh-CN" sz="2000" b="1" dirty="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把金属块全部浸入溢水杯的水中</a:t>
            </a:r>
            <a:r>
              <a:rPr lang="en-US" sz="2000" b="1" dirty="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a:t>
            </a:r>
            <a:r>
              <a:rPr lang="zh-CN" sz="2000" b="1" dirty="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用烧杯收集排开的水</a:t>
            </a:r>
            <a:r>
              <a:rPr lang="en-US" sz="2000" b="1" dirty="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a:t>
            </a:r>
            <a:r>
              <a:rPr lang="zh-CN" sz="2000" b="1" dirty="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弹簧缩短</a:t>
            </a:r>
            <a:r>
              <a:rPr lang="en-US" sz="2000" b="1" dirty="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a:t>
            </a:r>
            <a:r>
              <a:rPr lang="zh-CN" sz="2000" b="1" dirty="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如图乙所示。</a:t>
            </a:r>
            <a:endParaRPr lang="en-US" sz="2000" b="1" dirty="0">
              <a:solidFill>
                <a:srgbClr val="000000"/>
              </a:solidFill>
              <a:latin typeface="Times New Roman" panose="02020603050405020304" pitchFamily="18" charset="0"/>
              <a:ea typeface="楷体" panose="02010609060101010101" charset="-122"/>
              <a:cs typeface="Times New Roman" panose="02020603050405020304" pitchFamily="18" charset="0"/>
              <a:sym typeface="+mn-ea"/>
            </a:endParaRPr>
          </a:p>
          <a:p>
            <a:pPr indent="0" fontAlgn="auto">
              <a:lnSpc>
                <a:spcPts val="3400"/>
              </a:lnSpc>
            </a:pPr>
            <a:r>
              <a:rPr lang="en-US" sz="2000" b="1" dirty="0">
                <a:solidFill>
                  <a:srgbClr val="000000"/>
                </a:solidFill>
                <a:latin typeface="楷体" panose="02010609060101010101" pitchFamily="49" charset="-122"/>
                <a:ea typeface="楷体" panose="02010609060101010101" pitchFamily="49" charset="-122"/>
                <a:cs typeface="Times New Roman" panose="02020603050405020304" pitchFamily="18" charset="0"/>
                <a:sym typeface="+mn-ea"/>
              </a:rPr>
              <a:t>(</a:t>
            </a:r>
            <a:r>
              <a:rPr lang="en-US" sz="2000" b="1" dirty="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3</a:t>
            </a:r>
            <a:r>
              <a:rPr lang="en-US" sz="2000" b="1" dirty="0">
                <a:solidFill>
                  <a:srgbClr val="000000"/>
                </a:solidFill>
                <a:latin typeface="楷体" panose="02010609060101010101" pitchFamily="49" charset="-122"/>
                <a:ea typeface="楷体" panose="02010609060101010101" pitchFamily="49" charset="-122"/>
                <a:cs typeface="Times New Roman" panose="02020603050405020304" pitchFamily="18" charset="0"/>
                <a:sym typeface="+mn-ea"/>
              </a:rPr>
              <a:t>)</a:t>
            </a:r>
            <a:r>
              <a:rPr lang="zh-CN" sz="2000" b="1" dirty="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把烧杯中的水全倒入小桶中</a:t>
            </a:r>
            <a:r>
              <a:rPr lang="en-US" sz="2000" b="1" dirty="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a:t>
            </a:r>
            <a:r>
              <a:rPr lang="zh-CN" sz="2000" b="1" dirty="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弹簧指针</a:t>
            </a:r>
          </a:p>
          <a:p>
            <a:pPr indent="0" fontAlgn="auto">
              <a:lnSpc>
                <a:spcPts val="3400"/>
              </a:lnSpc>
            </a:pPr>
            <a:r>
              <a:rPr lang="zh-CN" sz="2000" b="1" dirty="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又恢复到原来位置</a:t>
            </a:r>
            <a:r>
              <a:rPr lang="en-US" sz="2000" b="1" i="1" dirty="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O</a:t>
            </a:r>
            <a:r>
              <a:rPr lang="en-US" sz="2000" b="1" dirty="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a:t>
            </a:r>
            <a:r>
              <a:rPr lang="zh-CN" sz="2000" b="1" dirty="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如图丙所示。乙图</a:t>
            </a:r>
          </a:p>
          <a:p>
            <a:pPr indent="0" fontAlgn="auto">
              <a:lnSpc>
                <a:spcPts val="3400"/>
              </a:lnSpc>
            </a:pPr>
            <a:r>
              <a:rPr lang="zh-CN" sz="2000" b="1" dirty="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的弹簧比甲图的弹簧缩短了</a:t>
            </a:r>
            <a:r>
              <a:rPr lang="en-US" sz="2000" b="1" dirty="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a:t>
            </a:r>
            <a:r>
              <a:rPr lang="zh-CN" sz="2000" b="1" dirty="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说明金属块</a:t>
            </a:r>
          </a:p>
          <a:p>
            <a:pPr indent="0" fontAlgn="auto">
              <a:lnSpc>
                <a:spcPts val="3400"/>
              </a:lnSpc>
            </a:pPr>
            <a:r>
              <a:rPr lang="zh-CN" sz="2000" b="1" dirty="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受到</a:t>
            </a:r>
            <a:r>
              <a:rPr lang="zh-CN" sz="2000" b="1" u="sng" dirty="0">
                <a:solidFill>
                  <a:srgbClr val="000000"/>
                </a:solidFill>
                <a:uFill>
                  <a:solidFill>
                    <a:srgbClr val="000000"/>
                  </a:solidFill>
                </a:uFill>
                <a:latin typeface="Times New Roman" panose="02020603050405020304" pitchFamily="18" charset="0"/>
                <a:ea typeface="楷体" panose="02010609060101010101" charset="-122"/>
                <a:cs typeface="Times New Roman" panose="02020603050405020304" pitchFamily="18" charset="0"/>
                <a:sym typeface="+mn-ea"/>
              </a:rPr>
              <a:t>　　　　　　</a:t>
            </a:r>
            <a:r>
              <a:rPr lang="zh-CN" sz="2000" b="1" dirty="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的作用</a:t>
            </a:r>
            <a:r>
              <a:rPr lang="en-US" sz="2000" b="1" dirty="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a:t>
            </a:r>
            <a:r>
              <a:rPr lang="zh-CN" sz="2000" b="1" dirty="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丙图弹簧指针</a:t>
            </a:r>
          </a:p>
          <a:p>
            <a:pPr indent="0" fontAlgn="auto">
              <a:lnSpc>
                <a:spcPts val="3400"/>
              </a:lnSpc>
            </a:pPr>
            <a:r>
              <a:rPr lang="zh-CN" sz="2000" b="1" dirty="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又恢复到位置</a:t>
            </a:r>
            <a:r>
              <a:rPr lang="en-US" sz="2000" b="1" i="1" dirty="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O</a:t>
            </a:r>
            <a:r>
              <a:rPr lang="en-US" sz="2000" b="1" dirty="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a:t>
            </a:r>
            <a:r>
              <a:rPr lang="zh-CN" sz="2000" b="1" dirty="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说明</a:t>
            </a:r>
            <a:r>
              <a:rPr lang="en-US" altLang="zh-CN" sz="2000" b="1" dirty="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______________________________________________</a:t>
            </a:r>
            <a:r>
              <a:rPr lang="zh-CN" sz="2000" b="1" dirty="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a:t>
            </a:r>
            <a:r>
              <a:rPr lang="zh-CN" sz="2000" b="1" u="sng" dirty="0">
                <a:solidFill>
                  <a:srgbClr val="000000"/>
                </a:solidFill>
                <a:uFill>
                  <a:solidFill>
                    <a:srgbClr val="000000"/>
                  </a:solidFill>
                </a:uFill>
                <a:latin typeface="Times New Roman" panose="02020603050405020304" pitchFamily="18" charset="0"/>
                <a:ea typeface="楷体" panose="02010609060101010101" charset="-122"/>
                <a:cs typeface="Times New Roman" panose="02020603050405020304" pitchFamily="18" charset="0"/>
                <a:sym typeface="+mn-ea"/>
              </a:rPr>
              <a:t>　　　　　　　　　　　　　　　　</a:t>
            </a:r>
            <a:endParaRPr lang="zh-CN" altLang="en-US" sz="2000" b="1" dirty="0">
              <a:latin typeface="Times New Roman" panose="02020603050405020304" pitchFamily="18" charset="0"/>
              <a:ea typeface="楷体" panose="02010609060101010101" charset="-122"/>
              <a:cs typeface="Times New Roman" panose="02020603050405020304" pitchFamily="18" charset="0"/>
            </a:endParaRPr>
          </a:p>
        </p:txBody>
      </p:sp>
      <p:pic>
        <p:nvPicPr>
          <p:cNvPr id="917" name="10204.eps" descr="id:2147515125;FounderCES"/>
          <p:cNvPicPr>
            <a:picLocks noChangeAspect="1"/>
          </p:cNvPicPr>
          <p:nvPr/>
        </p:nvPicPr>
        <p:blipFill>
          <a:blip r:embed="rId2"/>
          <a:stretch>
            <a:fillRect/>
          </a:stretch>
        </p:blipFill>
        <p:spPr>
          <a:xfrm>
            <a:off x="4892040" y="2317750"/>
            <a:ext cx="3797935" cy="2167890"/>
          </a:xfrm>
          <a:prstGeom prst="rect">
            <a:avLst/>
          </a:prstGeom>
        </p:spPr>
      </p:pic>
      <p:sp>
        <p:nvSpPr>
          <p:cNvPr id="3" name="文本框 2"/>
          <p:cNvSpPr txBox="1"/>
          <p:nvPr/>
        </p:nvSpPr>
        <p:spPr>
          <a:xfrm>
            <a:off x="2622281" y="4485640"/>
            <a:ext cx="5643880" cy="398780"/>
          </a:xfrm>
          <a:prstGeom prst="rect">
            <a:avLst/>
          </a:prstGeom>
          <a:noFill/>
        </p:spPr>
        <p:txBody>
          <a:bodyPr wrap="square" rtlCol="0" anchor="t">
            <a:spAutoFit/>
          </a:bodyPr>
          <a:lstStyle/>
          <a:p>
            <a:r>
              <a:rPr lang="zh-CN" altLang="en-US" sz="2000" b="1" dirty="0">
                <a:solidFill>
                  <a:srgbClr val="FF0000"/>
                </a:solidFill>
                <a:latin typeface="楷体" panose="02010609060101010101" charset="-122"/>
                <a:ea typeface="楷体" panose="02010609060101010101" charset="-122"/>
              </a:rPr>
              <a:t>物体受到浮力的大小等于物体排开水所受的重力</a:t>
            </a:r>
          </a:p>
        </p:txBody>
      </p:sp>
      <p:sp>
        <p:nvSpPr>
          <p:cNvPr id="4" name="文本框 3"/>
          <p:cNvSpPr txBox="1"/>
          <p:nvPr/>
        </p:nvSpPr>
        <p:spPr>
          <a:xfrm>
            <a:off x="1011555" y="3978910"/>
            <a:ext cx="693420" cy="398780"/>
          </a:xfrm>
          <a:prstGeom prst="rect">
            <a:avLst/>
          </a:prstGeom>
          <a:noFill/>
        </p:spPr>
        <p:txBody>
          <a:bodyPr wrap="none" rtlCol="0" anchor="t">
            <a:spAutoFit/>
          </a:bodyPr>
          <a:lstStyle/>
          <a:p>
            <a:r>
              <a:rPr lang="zh-CN" altLang="en-US" sz="2000" b="1">
                <a:solidFill>
                  <a:srgbClr val="FF0000"/>
                </a:solidFill>
                <a:latin typeface="楷体" panose="02010609060101010101" charset="-122"/>
                <a:ea typeface="楷体" panose="02010609060101010101" charset="-122"/>
                <a:sym typeface="+mn-ea"/>
              </a:rPr>
              <a:t>浮力</a:t>
            </a:r>
          </a:p>
        </p:txBody>
      </p:sp>
      <p:grpSp>
        <p:nvGrpSpPr>
          <p:cNvPr id="20" name="组合 1"/>
          <p:cNvGrpSpPr>
            <a:grpSpLocks noChangeAspect="1"/>
          </p:cNvGrpSpPr>
          <p:nvPr/>
        </p:nvGrpSpPr>
        <p:grpSpPr bwMode="auto">
          <a:xfrm>
            <a:off x="3216593" y="493052"/>
            <a:ext cx="2411016" cy="450056"/>
            <a:chOff x="3564387" y="597378"/>
            <a:chExt cx="2247990" cy="419195"/>
          </a:xfrm>
        </p:grpSpPr>
        <p:sp>
          <p:nvSpPr>
            <p:cNvPr id="24" name="缺角矩形 21"/>
            <p:cNvSpPr>
              <a:spLocks noChangeArrowheads="1"/>
            </p:cNvSpPr>
            <p:nvPr/>
          </p:nvSpPr>
          <p:spPr bwMode="auto">
            <a:xfrm rot="3000000">
              <a:off x="4021491" y="597567"/>
              <a:ext cx="419195" cy="418816"/>
            </a:xfrm>
            <a:prstGeom prst="plaque">
              <a:avLst>
                <a:gd name="adj" fmla="val 16667"/>
              </a:avLst>
            </a:prstGeom>
            <a:solidFill>
              <a:srgbClr val="008BBB"/>
            </a:solidFill>
            <a:ln w="25400" algn="ctr">
              <a:noFill/>
              <a:miter lim="800000"/>
            </a:ln>
          </p:spPr>
          <p:txBody>
            <a:bodyPr lIns="91437" tIns="45718" rIns="91437" bIns="45718" anchor="ctr"/>
            <a:lstStyle/>
            <a:p>
              <a:pPr algn="ctr" defTabSz="1219200" eaLnBrk="0" hangingPunct="0"/>
              <a:endParaRPr kumimoji="1" lang="zh-CN" altLang="en-US" sz="2500">
                <a:solidFill>
                  <a:srgbClr val="000000"/>
                </a:solidFill>
                <a:latin typeface="宋体" panose="02010600030101010101" pitchFamily="2" charset="-122"/>
                <a:ea typeface="宋体" panose="02010600030101010101" pitchFamily="2" charset="-122"/>
              </a:endParaRPr>
            </a:p>
          </p:txBody>
        </p:sp>
        <p:sp>
          <p:nvSpPr>
            <p:cNvPr id="29" name="缺角矩形 22"/>
            <p:cNvSpPr>
              <a:spLocks noChangeArrowheads="1"/>
            </p:cNvSpPr>
            <p:nvPr/>
          </p:nvSpPr>
          <p:spPr bwMode="auto">
            <a:xfrm rot="3000000">
              <a:off x="4478785" y="597568"/>
              <a:ext cx="419195" cy="418815"/>
            </a:xfrm>
            <a:prstGeom prst="plaque">
              <a:avLst>
                <a:gd name="adj" fmla="val 16667"/>
              </a:avLst>
            </a:prstGeom>
            <a:solidFill>
              <a:srgbClr val="FD9F00"/>
            </a:solidFill>
            <a:ln w="25400" algn="ctr">
              <a:noFill/>
              <a:miter lim="800000"/>
            </a:ln>
          </p:spPr>
          <p:txBody>
            <a:bodyPr lIns="91437" tIns="45718" rIns="91437" bIns="45718" anchor="ctr"/>
            <a:lstStyle/>
            <a:p>
              <a:pPr algn="ctr" defTabSz="1219200" eaLnBrk="0" hangingPunct="0"/>
              <a:endParaRPr kumimoji="1" lang="zh-CN" altLang="en-US" sz="2500">
                <a:solidFill>
                  <a:srgbClr val="000000"/>
                </a:solidFill>
                <a:latin typeface="宋体" panose="02010600030101010101" pitchFamily="2" charset="-122"/>
                <a:ea typeface="宋体" panose="02010600030101010101" pitchFamily="2" charset="-122"/>
              </a:endParaRPr>
            </a:p>
          </p:txBody>
        </p:sp>
        <p:sp>
          <p:nvSpPr>
            <p:cNvPr id="30" name="缺角矩形 23"/>
            <p:cNvSpPr>
              <a:spLocks noChangeArrowheads="1"/>
            </p:cNvSpPr>
            <p:nvPr/>
          </p:nvSpPr>
          <p:spPr bwMode="auto">
            <a:xfrm rot="3000000">
              <a:off x="4936079" y="597567"/>
              <a:ext cx="419195" cy="418816"/>
            </a:xfrm>
            <a:prstGeom prst="plaque">
              <a:avLst>
                <a:gd name="adj" fmla="val 16667"/>
              </a:avLst>
            </a:prstGeom>
            <a:solidFill>
              <a:srgbClr val="00B050"/>
            </a:solidFill>
            <a:ln w="25400" algn="ctr">
              <a:noFill/>
              <a:miter lim="800000"/>
            </a:ln>
          </p:spPr>
          <p:txBody>
            <a:bodyPr lIns="91437" tIns="45718" rIns="91437" bIns="45718" anchor="ctr"/>
            <a:lstStyle/>
            <a:p>
              <a:pPr algn="ctr" defTabSz="1219200" eaLnBrk="0" hangingPunct="0"/>
              <a:endParaRPr kumimoji="1" lang="zh-CN" altLang="en-US" sz="2500">
                <a:solidFill>
                  <a:srgbClr val="000000"/>
                </a:solidFill>
                <a:latin typeface="宋体" panose="02010600030101010101" pitchFamily="2" charset="-122"/>
                <a:ea typeface="宋体" panose="02010600030101010101" pitchFamily="2" charset="-122"/>
              </a:endParaRPr>
            </a:p>
          </p:txBody>
        </p:sp>
        <p:sp>
          <p:nvSpPr>
            <p:cNvPr id="31" name="缺角矩形 24"/>
            <p:cNvSpPr>
              <a:spLocks noChangeArrowheads="1"/>
            </p:cNvSpPr>
            <p:nvPr/>
          </p:nvSpPr>
          <p:spPr bwMode="auto">
            <a:xfrm rot="3000000">
              <a:off x="3564197" y="597568"/>
              <a:ext cx="419195" cy="418815"/>
            </a:xfrm>
            <a:prstGeom prst="plaque">
              <a:avLst>
                <a:gd name="adj" fmla="val 16667"/>
              </a:avLst>
            </a:prstGeom>
            <a:solidFill>
              <a:srgbClr val="E72424"/>
            </a:solidFill>
            <a:ln w="25400" algn="ctr">
              <a:noFill/>
              <a:miter lim="800000"/>
            </a:ln>
          </p:spPr>
          <p:txBody>
            <a:bodyPr lIns="91437" tIns="45718" rIns="91437" bIns="45718" anchor="ctr"/>
            <a:lstStyle/>
            <a:p>
              <a:pPr algn="ctr" defTabSz="1219200" eaLnBrk="0" hangingPunct="0"/>
              <a:endParaRPr kumimoji="1" lang="zh-CN" altLang="en-US" sz="2500">
                <a:solidFill>
                  <a:srgbClr val="000000"/>
                </a:solidFill>
                <a:latin typeface="宋体" panose="02010600030101010101" pitchFamily="2" charset="-122"/>
                <a:ea typeface="宋体" panose="02010600030101010101" pitchFamily="2" charset="-122"/>
              </a:endParaRPr>
            </a:p>
          </p:txBody>
        </p:sp>
        <p:sp>
          <p:nvSpPr>
            <p:cNvPr id="32" name="缺角矩形 25"/>
            <p:cNvSpPr>
              <a:spLocks noChangeArrowheads="1"/>
            </p:cNvSpPr>
            <p:nvPr/>
          </p:nvSpPr>
          <p:spPr bwMode="auto">
            <a:xfrm rot="3000000">
              <a:off x="5393372" y="597568"/>
              <a:ext cx="419195" cy="418815"/>
            </a:xfrm>
            <a:prstGeom prst="plaque">
              <a:avLst>
                <a:gd name="adj" fmla="val 16667"/>
              </a:avLst>
            </a:prstGeom>
            <a:solidFill>
              <a:srgbClr val="A96A00"/>
            </a:solidFill>
            <a:ln w="25400" algn="ctr">
              <a:noFill/>
              <a:miter lim="800000"/>
            </a:ln>
          </p:spPr>
          <p:txBody>
            <a:bodyPr lIns="91437" tIns="45718" rIns="91437" bIns="45718" anchor="ctr"/>
            <a:lstStyle/>
            <a:p>
              <a:pPr algn="ctr" defTabSz="1219200" eaLnBrk="0" hangingPunct="0"/>
              <a:endParaRPr kumimoji="1" lang="zh-CN" altLang="en-US" sz="2500">
                <a:solidFill>
                  <a:srgbClr val="000000"/>
                </a:solidFill>
                <a:latin typeface="宋体" panose="02010600030101010101" pitchFamily="2" charset="-122"/>
                <a:ea typeface="宋体" panose="02010600030101010101" pitchFamily="2" charset="-122"/>
              </a:endParaRPr>
            </a:p>
          </p:txBody>
        </p:sp>
      </p:grpSp>
      <p:sp>
        <p:nvSpPr>
          <p:cNvPr id="33" name="TextBox 15"/>
          <p:cNvSpPr txBox="1">
            <a:spLocks noChangeArrowheads="1"/>
          </p:cNvSpPr>
          <p:nvPr/>
        </p:nvSpPr>
        <p:spPr bwMode="auto">
          <a:xfrm>
            <a:off x="3182065" y="450189"/>
            <a:ext cx="2478881" cy="477050"/>
          </a:xfrm>
          <a:prstGeom prst="rect">
            <a:avLst/>
          </a:prstGeom>
          <a:noFill/>
          <a:ln w="9525">
            <a:noFill/>
            <a:miter lim="800000"/>
          </a:ln>
        </p:spPr>
        <p:txBody>
          <a:bodyPr lIns="91437" tIns="45718" rIns="91437" bIns="45718">
            <a:spAutoFit/>
          </a:bodyPr>
          <a:lstStyle/>
          <a:p>
            <a:pPr algn="dist" defTabSz="1219200" eaLnBrk="0" hangingPunct="0">
              <a:buFont typeface="Arial" panose="020B0604020202020204" pitchFamily="34" charset="0"/>
              <a:buNone/>
            </a:pPr>
            <a:r>
              <a:rPr lang="zh-CN" altLang="en-US" sz="2500" b="1">
                <a:solidFill>
                  <a:schemeClr val="bg1"/>
                </a:solidFill>
                <a:latin typeface="宋体" panose="02010600030101010101" pitchFamily="2" charset="-122"/>
                <a:ea typeface="宋体" panose="02010600030101010101" pitchFamily="2" charset="-122"/>
              </a:rPr>
              <a:t>能力提升题</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1" name="10207a.eps" descr="id:2147515284;FounderCES"/>
          <p:cNvPicPr>
            <a:picLocks noChangeAspect="1"/>
          </p:cNvPicPr>
          <p:nvPr/>
        </p:nvPicPr>
        <p:blipFill>
          <a:blip r:embed="rId2"/>
          <a:srcRect l="11058" r="10911"/>
          <a:stretch>
            <a:fillRect/>
          </a:stretch>
        </p:blipFill>
        <p:spPr>
          <a:xfrm>
            <a:off x="335915" y="1186180"/>
            <a:ext cx="8313420" cy="2509520"/>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931"/>
                                        </p:tgtEl>
                                        <p:attrNameLst>
                                          <p:attrName>style.visibility</p:attrName>
                                        </p:attrNameLst>
                                      </p:cBhvr>
                                      <p:to>
                                        <p:strVal val="visible"/>
                                      </p:to>
                                    </p:set>
                                    <p:anim calcmode="lin" valueType="num">
                                      <p:cBhvr>
                                        <p:cTn id="7" dur="500" fill="hold"/>
                                        <p:tgtEl>
                                          <p:spTgt spid="931"/>
                                        </p:tgtEl>
                                        <p:attrNameLst>
                                          <p:attrName>ppt_w</p:attrName>
                                        </p:attrNameLst>
                                      </p:cBhvr>
                                      <p:tavLst>
                                        <p:tav tm="0">
                                          <p:val>
                                            <p:fltVal val="0"/>
                                          </p:val>
                                        </p:tav>
                                        <p:tav tm="100000">
                                          <p:val>
                                            <p:strVal val="#ppt_w"/>
                                          </p:val>
                                        </p:tav>
                                      </p:tavLst>
                                    </p:anim>
                                    <p:anim calcmode="lin" valueType="num">
                                      <p:cBhvr>
                                        <p:cTn id="8" dur="500" fill="hold"/>
                                        <p:tgtEl>
                                          <p:spTgt spid="931"/>
                                        </p:tgtEl>
                                        <p:attrNameLst>
                                          <p:attrName>ppt_h</p:attrName>
                                        </p:attrNameLst>
                                      </p:cBhvr>
                                      <p:tavLst>
                                        <p:tav tm="0">
                                          <p:val>
                                            <p:fltVal val="0"/>
                                          </p:val>
                                        </p:tav>
                                        <p:tav tm="100000">
                                          <p:val>
                                            <p:strVal val="#ppt_h"/>
                                          </p:val>
                                        </p:tav>
                                      </p:tavLst>
                                    </p:anim>
                                    <p:animEffect transition="in" filter="fade">
                                      <p:cBhvr>
                                        <p:cTn id="9" dur="500"/>
                                        <p:tgtEl>
                                          <p:spTgt spid="9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508490" y="1176860"/>
            <a:ext cx="8635510" cy="3283208"/>
            <a:chOff x="508490" y="1176860"/>
            <a:chExt cx="8635510" cy="3283208"/>
          </a:xfrm>
        </p:grpSpPr>
        <p:sp>
          <p:nvSpPr>
            <p:cNvPr id="7" name="等腰三角形 6"/>
            <p:cNvSpPr/>
            <p:nvPr>
              <p:custDataLst>
                <p:tags r:id="rId1"/>
              </p:custDataLst>
            </p:nvPr>
          </p:nvSpPr>
          <p:spPr bwMode="auto">
            <a:xfrm rot="16200000">
              <a:off x="925343" y="1289720"/>
              <a:ext cx="3283208" cy="3057488"/>
            </a:xfrm>
            <a:prstGeom prst="triangle">
              <a:avLst/>
            </a:prstGeom>
            <a:solidFill>
              <a:srgbClr val="4276AA">
                <a:lumMod val="20000"/>
                <a:lumOff val="80000"/>
              </a:srgbClr>
            </a:solidFill>
            <a:ln w="9525">
              <a:noFill/>
              <a:round/>
            </a:ln>
          </p:spPr>
          <p:txBody>
            <a:bodyPr anchor="ctr"/>
            <a:lstStyle/>
            <a:p>
              <a:pPr algn="ctr">
                <a:lnSpc>
                  <a:spcPct val="120000"/>
                </a:lnSpc>
              </a:pPr>
              <a:endParaRPr sz="1350">
                <a:latin typeface="微软雅黑" panose="020B0503020204020204" pitchFamily="34" charset="-122"/>
                <a:ea typeface="微软雅黑" panose="020B0503020204020204" pitchFamily="34" charset="-122"/>
                <a:sym typeface="Arial" panose="020B0604020202020204" pitchFamily="34" charset="0"/>
              </a:endParaRPr>
            </a:p>
          </p:txBody>
        </p:sp>
        <p:sp>
          <p:nvSpPr>
            <p:cNvPr id="8" name="椭圆 7"/>
            <p:cNvSpPr/>
            <p:nvPr>
              <p:custDataLst>
                <p:tags r:id="rId2"/>
              </p:custDataLst>
            </p:nvPr>
          </p:nvSpPr>
          <p:spPr bwMode="auto">
            <a:xfrm>
              <a:off x="508490" y="1946362"/>
              <a:ext cx="1744204" cy="1744205"/>
            </a:xfrm>
            <a:prstGeom prst="ellipse">
              <a:avLst/>
            </a:prstGeom>
            <a:solidFill>
              <a:srgbClr val="4276AA"/>
            </a:solidFill>
            <a:ln w="9525">
              <a:noFill/>
              <a:round/>
            </a:ln>
          </p:spPr>
          <p:txBody>
            <a:bodyPr vert="horz" wrap="square" lIns="67500" tIns="67500" rIns="67500" bIns="67500" anchor="ctr" anchorCtr="1" compatLnSpc="1">
              <a:normAutofit/>
            </a:bodyPr>
            <a:lstStyle/>
            <a:p>
              <a:pPr algn="ctr">
                <a:lnSpc>
                  <a:spcPct val="120000"/>
                </a:lnSpc>
              </a:pPr>
              <a:r>
                <a:rPr lang="zh-CN" altLang="zh-CN" sz="2400" b="1" spc="300" dirty="0">
                  <a:solidFill>
                    <a:srgbClr val="FFFFFF"/>
                  </a:solidFill>
                  <a:latin typeface="微软雅黑" panose="020B0503020204020204" pitchFamily="34" charset="-122"/>
                  <a:ea typeface="微软雅黑" panose="020B0503020204020204" pitchFamily="34" charset="-122"/>
                  <a:cs typeface="+mn-ea"/>
                  <a:sym typeface="Arial" panose="020B0604020202020204" pitchFamily="34" charset="0"/>
                </a:rPr>
                <a:t>作业</a:t>
              </a:r>
            </a:p>
            <a:p>
              <a:pPr algn="ctr">
                <a:lnSpc>
                  <a:spcPct val="120000"/>
                </a:lnSpc>
              </a:pPr>
              <a:r>
                <a:rPr lang="zh-CN" altLang="zh-CN" sz="2400" b="1" spc="300" dirty="0">
                  <a:solidFill>
                    <a:srgbClr val="FFFFFF"/>
                  </a:solidFill>
                  <a:latin typeface="微软雅黑" panose="020B0503020204020204" pitchFamily="34" charset="-122"/>
                  <a:ea typeface="微软雅黑" panose="020B0503020204020204" pitchFamily="34" charset="-122"/>
                  <a:cs typeface="+mn-ea"/>
                  <a:sym typeface="Arial" panose="020B0604020202020204" pitchFamily="34" charset="0"/>
                </a:rPr>
                <a:t>内容</a:t>
              </a:r>
            </a:p>
          </p:txBody>
        </p:sp>
        <p:sp>
          <p:nvSpPr>
            <p:cNvPr id="9" name="圆角矩形 8"/>
            <p:cNvSpPr/>
            <p:nvPr>
              <p:custDataLst>
                <p:tags r:id="rId3"/>
              </p:custDataLst>
            </p:nvPr>
          </p:nvSpPr>
          <p:spPr>
            <a:xfrm>
              <a:off x="4215821" y="2093443"/>
              <a:ext cx="101088" cy="531880"/>
            </a:xfrm>
            <a:prstGeom prst="roundRect">
              <a:avLst/>
            </a:prstGeom>
            <a:solidFill>
              <a:srgbClr val="178AA1"/>
            </a:solidFill>
            <a:ln>
              <a:noFill/>
            </a:ln>
          </p:spPr>
          <p:style>
            <a:lnRef idx="2">
              <a:srgbClr val="4276AA">
                <a:shade val="50000"/>
              </a:srgbClr>
            </a:lnRef>
            <a:fillRef idx="1">
              <a:srgbClr val="4276AA"/>
            </a:fillRef>
            <a:effectRef idx="0">
              <a:srgbClr val="4276AA"/>
            </a:effectRef>
            <a:fontRef idx="minor">
              <a:srgbClr val="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圆角矩形 9"/>
            <p:cNvSpPr/>
            <p:nvPr>
              <p:custDataLst>
                <p:tags r:id="rId4"/>
              </p:custDataLst>
            </p:nvPr>
          </p:nvSpPr>
          <p:spPr>
            <a:xfrm>
              <a:off x="4215821" y="3027429"/>
              <a:ext cx="101088" cy="531880"/>
            </a:xfrm>
            <a:prstGeom prst="roundRect">
              <a:avLst/>
            </a:prstGeom>
            <a:solidFill>
              <a:srgbClr val="40A693"/>
            </a:solidFill>
            <a:ln>
              <a:noFill/>
            </a:ln>
          </p:spPr>
          <p:style>
            <a:lnRef idx="2">
              <a:srgbClr val="4276AA">
                <a:shade val="50000"/>
              </a:srgbClr>
            </a:lnRef>
            <a:fillRef idx="1">
              <a:srgbClr val="4276AA"/>
            </a:fillRef>
            <a:effectRef idx="0">
              <a:srgbClr val="4276AA"/>
            </a:effectRef>
            <a:fontRef idx="minor">
              <a:srgbClr val="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文本框 18"/>
            <p:cNvSpPr txBox="1"/>
            <p:nvPr>
              <p:custDataLst>
                <p:tags r:id="rId5"/>
              </p:custDataLst>
            </p:nvPr>
          </p:nvSpPr>
          <p:spPr bwMode="auto">
            <a:xfrm>
              <a:off x="4473893" y="1946407"/>
              <a:ext cx="1544955" cy="311944"/>
            </a:xfrm>
            <a:prstGeom prst="rect">
              <a:avLst/>
            </a:prstGeom>
            <a:noFill/>
          </p:spPr>
          <p:txBody>
            <a:bodyPr wrap="square" lIns="67500" tIns="67500" rIns="67500" bIns="0" anchor="b" anchorCtr="0">
              <a:noAutofit/>
            </a:bodyPr>
            <a:lstStyle/>
            <a:p>
              <a:pPr algn="l">
                <a:lnSpc>
                  <a:spcPct val="120000"/>
                </a:lnSpc>
              </a:pPr>
              <a:r>
                <a:rPr lang="zh-CN" altLang="en-US" sz="2100" b="1" spc="300" dirty="0">
                  <a:solidFill>
                    <a:srgbClr val="178AA1">
                      <a:lumMod val="100000"/>
                    </a:srgbClr>
                  </a:solidFill>
                  <a:effectLst/>
                  <a:latin typeface="微软雅黑" panose="020B0503020204020204" pitchFamily="34" charset="-122"/>
                  <a:ea typeface="微软雅黑" panose="020B0503020204020204" pitchFamily="34" charset="-122"/>
                  <a:cs typeface="+mn-ea"/>
                  <a:sym typeface="Arial" panose="020B0604020202020204" pitchFamily="34" charset="0"/>
                </a:rPr>
                <a:t>教材作业</a:t>
              </a:r>
            </a:p>
          </p:txBody>
        </p:sp>
        <p:sp>
          <p:nvSpPr>
            <p:cNvPr id="20" name="文本框 19"/>
            <p:cNvSpPr txBox="1"/>
            <p:nvPr>
              <p:custDataLst>
                <p:tags r:id="rId6"/>
              </p:custDataLst>
            </p:nvPr>
          </p:nvSpPr>
          <p:spPr bwMode="auto">
            <a:xfrm>
              <a:off x="4316730" y="2383605"/>
              <a:ext cx="4827270" cy="376714"/>
            </a:xfrm>
            <a:prstGeom prst="rect">
              <a:avLst/>
            </a:prstGeom>
            <a:noFill/>
          </p:spPr>
          <p:txBody>
            <a:bodyPr wrap="square" lIns="67500" tIns="0" rIns="67500" bIns="35100" anchor="ctr" anchorCtr="0">
              <a:noAutofit/>
            </a:bodyPr>
            <a:lstStyle/>
            <a:p>
              <a:pPr algn="l" latinLnBrk="0">
                <a:lnSpc>
                  <a:spcPct val="120000"/>
                </a:lnSpc>
              </a:pPr>
              <a:r>
                <a:rPr lang="zh-CN" altLang="en-US" sz="2100" b="1" spc="150" dirty="0">
                  <a:solidFill>
                    <a:srgbClr val="000000"/>
                  </a:solidFill>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 完成课后</a:t>
              </a:r>
              <a:r>
                <a:rPr lang="en-US" altLang="zh-CN" sz="2100" b="1" spc="150" dirty="0">
                  <a:solidFill>
                    <a:srgbClr val="000000"/>
                  </a:solidFill>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a:t>
              </a:r>
              <a:r>
                <a:rPr lang="zh-CN" altLang="en-US" sz="2100" b="1" spc="150" dirty="0">
                  <a:solidFill>
                    <a:srgbClr val="000000"/>
                  </a:solidFill>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动手动脑学物理</a:t>
              </a:r>
              <a:r>
                <a:rPr lang="en-US" altLang="zh-CN" sz="2100" b="1" spc="150" dirty="0">
                  <a:solidFill>
                    <a:srgbClr val="000000"/>
                  </a:solidFill>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a:t>
              </a:r>
              <a:r>
                <a:rPr lang="zh-CN" altLang="en-US" sz="2100" b="1" spc="150" dirty="0">
                  <a:solidFill>
                    <a:srgbClr val="000000"/>
                  </a:solidFill>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练习</a:t>
              </a:r>
            </a:p>
          </p:txBody>
        </p:sp>
        <p:sp>
          <p:nvSpPr>
            <p:cNvPr id="11" name="文本框 10"/>
            <p:cNvSpPr txBox="1"/>
            <p:nvPr>
              <p:custDataLst>
                <p:tags r:id="rId7"/>
              </p:custDataLst>
            </p:nvPr>
          </p:nvSpPr>
          <p:spPr bwMode="auto">
            <a:xfrm>
              <a:off x="4473893" y="2880334"/>
              <a:ext cx="1545431" cy="311944"/>
            </a:xfrm>
            <a:prstGeom prst="rect">
              <a:avLst/>
            </a:prstGeom>
            <a:noFill/>
          </p:spPr>
          <p:txBody>
            <a:bodyPr wrap="square" lIns="67500" tIns="67500" rIns="67500" bIns="0" anchor="b" anchorCtr="0">
              <a:noAutofit/>
            </a:bodyPr>
            <a:lstStyle/>
            <a:p>
              <a:pPr algn="l">
                <a:lnSpc>
                  <a:spcPct val="120000"/>
                </a:lnSpc>
              </a:pPr>
              <a:r>
                <a:rPr lang="zh-CN" altLang="en-US" sz="2100" b="1" spc="300" dirty="0">
                  <a:solidFill>
                    <a:srgbClr val="40A693">
                      <a:lumMod val="100000"/>
                    </a:srgbClr>
                  </a:solidFill>
                  <a:effectLst/>
                  <a:latin typeface="微软雅黑" panose="020B0503020204020204" pitchFamily="34" charset="-122"/>
                  <a:ea typeface="微软雅黑" panose="020B0503020204020204" pitchFamily="34" charset="-122"/>
                  <a:cs typeface="+mn-ea"/>
                  <a:sym typeface="Arial" panose="020B0604020202020204" pitchFamily="34" charset="0"/>
                </a:rPr>
                <a:t>自主安排</a:t>
              </a:r>
            </a:p>
          </p:txBody>
        </p:sp>
        <p:sp>
          <p:nvSpPr>
            <p:cNvPr id="18" name="文本框 17"/>
            <p:cNvSpPr txBox="1"/>
            <p:nvPr>
              <p:custDataLst>
                <p:tags r:id="rId8"/>
              </p:custDataLst>
            </p:nvPr>
          </p:nvSpPr>
          <p:spPr bwMode="auto">
            <a:xfrm>
              <a:off x="4473893" y="3182752"/>
              <a:ext cx="3659505" cy="376714"/>
            </a:xfrm>
            <a:prstGeom prst="rect">
              <a:avLst/>
            </a:prstGeom>
            <a:noFill/>
          </p:spPr>
          <p:txBody>
            <a:bodyPr wrap="square" lIns="67500" tIns="0" rIns="67500" bIns="35100" anchor="ctr" anchorCtr="0">
              <a:noAutofit/>
            </a:bodyPr>
            <a:lstStyle/>
            <a:p>
              <a:pPr algn="l" latinLnBrk="0">
                <a:lnSpc>
                  <a:spcPct val="120000"/>
                </a:lnSpc>
              </a:pPr>
              <a:r>
                <a:rPr lang="zh-CN" altLang="en-US" sz="2100" b="1" spc="150" dirty="0">
                  <a:solidFill>
                    <a:srgbClr val="000000"/>
                  </a:solidFill>
                  <a:effectLst/>
                  <a:latin typeface="宋体" panose="02010600030101010101" pitchFamily="2" charset="-122"/>
                  <a:ea typeface="宋体" panose="02010600030101010101" pitchFamily="2" charset="-122"/>
                  <a:sym typeface="Arial" panose="020B0604020202020204" pitchFamily="34" charset="0"/>
                </a:rPr>
                <a:t>配套练习册练习</a:t>
              </a:r>
            </a:p>
          </p:txBody>
        </p:sp>
      </p:grpSp>
    </p:spTree>
  </p:cSld>
  <p:clrMapOvr>
    <a:masterClrMapping/>
  </p:clrMapOvr>
  <p:transition spd="slow">
    <p:random/>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4" name="文本框 3"/>
          <p:cNvSpPr txBox="1"/>
          <p:nvPr/>
        </p:nvSpPr>
        <p:spPr>
          <a:xfrm>
            <a:off x="685834" y="1420072"/>
            <a:ext cx="7764780" cy="1106805"/>
          </a:xfrm>
          <a:prstGeom prst="rect">
            <a:avLst/>
          </a:prstGeom>
          <a:noFill/>
          <a:effectLst/>
        </p:spPr>
        <p:txBody>
          <a:bodyPr wrap="none" rtlCol="0">
            <a:spAutoFit/>
          </a:bodyPr>
          <a:lstStyle/>
          <a:p>
            <a:pPr algn="ctr"/>
            <a:r>
              <a:rPr kumimoji="1" lang="zh-CN" altLang="en-US" sz="6600" b="1" dirty="0">
                <a:solidFill>
                  <a:srgbClr val="FF6600"/>
                </a:solidFill>
                <a:latin typeface="Xingkai SC" panose="02010800040101010101" pitchFamily="2" charset="-122"/>
                <a:ea typeface="Xingkai SC" panose="02010800040101010101" pitchFamily="2" charset="-122"/>
              </a:rPr>
              <a:t>七彩课堂  伴你成长</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内容占位符 2"/>
          <p:cNvSpPr txBox="1"/>
          <p:nvPr/>
        </p:nvSpPr>
        <p:spPr bwMode="auto">
          <a:xfrm>
            <a:off x="626744" y="2815405"/>
            <a:ext cx="7611245" cy="1576705"/>
          </a:xfrm>
          <a:prstGeom prst="rect">
            <a:avLst/>
          </a:prstGeom>
          <a:solidFill>
            <a:schemeClr val="accent6">
              <a:lumMod val="20000"/>
              <a:lumOff val="80000"/>
            </a:schemeClr>
          </a:solidFill>
          <a:ln>
            <a:noFill/>
          </a:ln>
          <a:effectLst>
            <a:outerShdw blurRad="76200" dir="13500000" sy="23000" kx="1200000" algn="br" rotWithShape="0">
              <a:prstClr val="black">
                <a:alpha val="20000"/>
              </a:prstClr>
            </a:outerShdw>
          </a:effectLst>
        </p:spPr>
        <p:txBody>
          <a:bodyPr/>
          <a:lstStyle>
            <a:lvl1pPr algn="l" rtl="0" fontAlgn="base">
              <a:lnSpc>
                <a:spcPct val="120000"/>
              </a:lnSpc>
              <a:spcBef>
                <a:spcPts val="0"/>
              </a:spcBef>
              <a:spcAft>
                <a:spcPct val="0"/>
              </a:spcAft>
              <a:defRPr sz="2400" b="1" kern="1200">
                <a:solidFill>
                  <a:schemeClr val="tx1"/>
                </a:solidFill>
                <a:latin typeface="+mj-lt"/>
                <a:ea typeface="+mn-ea"/>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eaLnBrk="1" hangingPunct="1"/>
            <a:r>
              <a:rPr lang="zh-CN" altLang="zh-CN" sz="2600" noProof="0" dirty="0">
                <a:ln>
                  <a:noFill/>
                </a:ln>
                <a:solidFill>
                  <a:srgbClr val="FF0000"/>
                </a:solidFill>
                <a:effectLst/>
                <a:uLnTx/>
                <a:uFillTx/>
                <a:latin typeface="Times New Roman" panose="02020603050405020304" charset="0"/>
                <a:ea typeface="楷体" panose="02010609060101010101" charset="-122"/>
                <a:cs typeface="Times New Roman" panose="02020603050405020304" charset="0"/>
                <a:sym typeface="+mn-ea"/>
              </a:rPr>
              <a:t>1.</a:t>
            </a:r>
            <a:r>
              <a:rPr lang="en-US" altLang="zh-CN" sz="2600" noProof="0" dirty="0">
                <a:ln>
                  <a:noFill/>
                </a:ln>
                <a:solidFill>
                  <a:srgbClr val="FF0000"/>
                </a:solidFill>
                <a:effectLst/>
                <a:uLnTx/>
                <a:uFillTx/>
                <a:latin typeface="Times New Roman" panose="02020603050405020304" charset="0"/>
                <a:ea typeface="楷体" panose="02010609060101010101" charset="-122"/>
                <a:cs typeface="Times New Roman" panose="02020603050405020304" charset="0"/>
                <a:sym typeface="+mn-ea"/>
              </a:rPr>
              <a:t> </a:t>
            </a:r>
            <a:r>
              <a:rPr lang="zh-CN" altLang="zh-CN" sz="2600" noProof="0" dirty="0">
                <a:ln>
                  <a:noFill/>
                </a:ln>
                <a:effectLst/>
                <a:uLnTx/>
                <a:uFillTx/>
                <a:latin typeface="Times New Roman" panose="02020603050405020304" charset="0"/>
                <a:ea typeface="楷体" panose="02010609060101010101" charset="-122"/>
                <a:cs typeface="Times New Roman" panose="02020603050405020304" charset="0"/>
                <a:sym typeface="+mn-ea"/>
              </a:rPr>
              <a:t>知道验证</a:t>
            </a:r>
            <a:r>
              <a:rPr lang="zh-CN" altLang="zh-CN" sz="2600" noProof="0" dirty="0">
                <a:ln>
                  <a:noFill/>
                </a:ln>
                <a:solidFill>
                  <a:srgbClr val="FF0000"/>
                </a:solidFill>
                <a:effectLst/>
                <a:uLnTx/>
                <a:uFillTx/>
                <a:latin typeface="Times New Roman" panose="02020603050405020304" charset="0"/>
                <a:ea typeface="楷体" panose="02010609060101010101" charset="-122"/>
                <a:cs typeface="Times New Roman" panose="02020603050405020304" charset="0"/>
                <a:sym typeface="+mn-ea"/>
              </a:rPr>
              <a:t>阿基米德原理</a:t>
            </a:r>
            <a:r>
              <a:rPr lang="zh-CN" altLang="zh-CN" sz="2600" noProof="0" dirty="0">
                <a:ln>
                  <a:noFill/>
                </a:ln>
                <a:effectLst/>
                <a:uLnTx/>
                <a:uFillTx/>
                <a:latin typeface="Times New Roman" panose="02020603050405020304" charset="0"/>
                <a:ea typeface="楷体" panose="02010609060101010101" charset="-122"/>
                <a:cs typeface="Times New Roman" panose="02020603050405020304" charset="0"/>
                <a:sym typeface="+mn-ea"/>
              </a:rPr>
              <a:t>实验的方法和结论</a:t>
            </a:r>
            <a:r>
              <a:rPr lang="zh-CN" altLang="en-US" sz="2600" noProof="0" dirty="0">
                <a:ln>
                  <a:noFill/>
                </a:ln>
                <a:effectLst/>
                <a:uLnTx/>
                <a:uFillTx/>
                <a:latin typeface="Times New Roman" panose="02020603050405020304" charset="0"/>
                <a:ea typeface="楷体" panose="02010609060101010101" charset="-122"/>
                <a:cs typeface="Times New Roman" panose="02020603050405020304" charset="0"/>
                <a:sym typeface="+mn-ea"/>
              </a:rPr>
              <a:t>；</a:t>
            </a:r>
            <a:r>
              <a:rPr lang="zh-CN" altLang="zh-CN" sz="2600" noProof="0" dirty="0">
                <a:ln>
                  <a:noFill/>
                </a:ln>
                <a:effectLst/>
                <a:uLnTx/>
                <a:uFillTx/>
                <a:latin typeface="Times New Roman" panose="02020603050405020304" charset="0"/>
                <a:ea typeface="楷体" panose="02010609060101010101" charset="-122"/>
                <a:cs typeface="Times New Roman" panose="02020603050405020304" charset="0"/>
                <a:sym typeface="+mn-ea"/>
              </a:rPr>
              <a:t>理解阿基米德原理的内容</a:t>
            </a:r>
            <a:r>
              <a:rPr lang="zh-CN" altLang="en-US" sz="2600" noProof="0" dirty="0">
                <a:ln>
                  <a:noFill/>
                </a:ln>
                <a:effectLst/>
                <a:uLnTx/>
                <a:uFillTx/>
                <a:latin typeface="Times New Roman" panose="02020603050405020304" charset="0"/>
                <a:ea typeface="楷体" panose="02010609060101010101" charset="-122"/>
                <a:cs typeface="Times New Roman" panose="02020603050405020304" charset="0"/>
                <a:sym typeface="+mn-ea"/>
              </a:rPr>
              <a:t>；</a:t>
            </a:r>
            <a:r>
              <a:rPr lang="zh-CN" altLang="zh-CN" sz="2600" noProof="0" dirty="0">
                <a:ln>
                  <a:noFill/>
                </a:ln>
                <a:effectLst/>
                <a:uLnTx/>
                <a:uFillTx/>
                <a:latin typeface="Times New Roman" panose="02020603050405020304" charset="0"/>
                <a:ea typeface="楷体" panose="02010609060101010101" charset="-122"/>
                <a:cs typeface="Times New Roman" panose="02020603050405020304" charset="0"/>
                <a:sym typeface="+mn-ea"/>
              </a:rPr>
              <a:t>能运用</a:t>
            </a:r>
            <a:r>
              <a:rPr lang="zh-CN" altLang="zh-CN" sz="2600" i="1" noProof="0" dirty="0">
                <a:ln>
                  <a:noFill/>
                </a:ln>
                <a:solidFill>
                  <a:srgbClr val="FF0000"/>
                </a:solidFill>
                <a:effectLst/>
                <a:uLnTx/>
                <a:uFillTx/>
                <a:latin typeface="Times New Roman" panose="02020603050405020304" charset="0"/>
                <a:ea typeface="楷体" panose="02010609060101010101" charset="-122"/>
                <a:cs typeface="Times New Roman" panose="02020603050405020304" charset="0"/>
                <a:sym typeface="+mn-ea"/>
              </a:rPr>
              <a:t>F</a:t>
            </a:r>
            <a:r>
              <a:rPr lang="zh-CN" altLang="zh-CN" sz="2600" baseline="-25000" noProof="0" dirty="0">
                <a:ln>
                  <a:noFill/>
                </a:ln>
                <a:solidFill>
                  <a:srgbClr val="FF0000"/>
                </a:solidFill>
                <a:effectLst/>
                <a:uLnTx/>
                <a:uFillTx/>
                <a:latin typeface="Times New Roman" panose="02020603050405020304" charset="0"/>
                <a:ea typeface="楷体" panose="02010609060101010101" charset="-122"/>
                <a:cs typeface="Times New Roman" panose="02020603050405020304" charset="0"/>
                <a:sym typeface="+mn-ea"/>
              </a:rPr>
              <a:t>浮</a:t>
            </a:r>
            <a:r>
              <a:rPr lang="zh-CN" altLang="zh-CN" sz="2600" noProof="0" dirty="0">
                <a:ln>
                  <a:noFill/>
                </a:ln>
                <a:solidFill>
                  <a:srgbClr val="FF0000"/>
                </a:solidFill>
                <a:effectLst/>
                <a:uLnTx/>
                <a:uFillTx/>
                <a:latin typeface="Times New Roman" panose="02020603050405020304" charset="0"/>
                <a:ea typeface="楷体" panose="02010609060101010101" charset="-122"/>
                <a:cs typeface="Times New Roman" panose="02020603050405020304" charset="0"/>
                <a:sym typeface="+mn-ea"/>
              </a:rPr>
              <a:t>=</a:t>
            </a:r>
            <a:r>
              <a:rPr lang="zh-CN" altLang="zh-CN" sz="2600" i="1" noProof="0" dirty="0">
                <a:ln>
                  <a:noFill/>
                </a:ln>
                <a:solidFill>
                  <a:srgbClr val="FF0000"/>
                </a:solidFill>
                <a:effectLst/>
                <a:uLnTx/>
                <a:uFillTx/>
                <a:latin typeface="Times New Roman" panose="02020603050405020304" charset="0"/>
                <a:ea typeface="楷体" panose="02010609060101010101" charset="-122"/>
                <a:cs typeface="Times New Roman" panose="02020603050405020304" charset="0"/>
                <a:sym typeface="+mn-ea"/>
              </a:rPr>
              <a:t>G</a:t>
            </a:r>
            <a:r>
              <a:rPr lang="zh-CN" altLang="zh-CN" sz="2600" baseline="-25000" noProof="0" dirty="0">
                <a:ln>
                  <a:noFill/>
                </a:ln>
                <a:solidFill>
                  <a:srgbClr val="FF0000"/>
                </a:solidFill>
                <a:effectLst/>
                <a:uLnTx/>
                <a:uFillTx/>
                <a:latin typeface="Times New Roman" panose="02020603050405020304" charset="0"/>
                <a:ea typeface="楷体" panose="02010609060101010101" charset="-122"/>
                <a:cs typeface="Times New Roman" panose="02020603050405020304" charset="0"/>
                <a:sym typeface="+mn-ea"/>
              </a:rPr>
              <a:t>排</a:t>
            </a:r>
            <a:r>
              <a:rPr lang="zh-CN" altLang="zh-CN" sz="2600" noProof="0" dirty="0">
                <a:ln>
                  <a:noFill/>
                </a:ln>
                <a:effectLst/>
                <a:uLnTx/>
                <a:uFillTx/>
                <a:latin typeface="Times New Roman" panose="02020603050405020304" charset="0"/>
                <a:ea typeface="楷体" panose="02010609060101010101" charset="-122"/>
                <a:cs typeface="Times New Roman" panose="02020603050405020304" charset="0"/>
                <a:sym typeface="+mn-ea"/>
              </a:rPr>
              <a:t>和</a:t>
            </a:r>
            <a:r>
              <a:rPr lang="zh-CN" altLang="zh-CN" sz="2600" i="1" noProof="0" dirty="0">
                <a:ln>
                  <a:noFill/>
                </a:ln>
                <a:solidFill>
                  <a:srgbClr val="FF0000"/>
                </a:solidFill>
                <a:effectLst/>
                <a:uLnTx/>
                <a:uFillTx/>
                <a:latin typeface="Times New Roman" panose="02020603050405020304" charset="0"/>
                <a:ea typeface="楷体" panose="02010609060101010101" charset="-122"/>
                <a:cs typeface="Times New Roman" panose="02020603050405020304" charset="0"/>
                <a:sym typeface="+mn-ea"/>
              </a:rPr>
              <a:t>F</a:t>
            </a:r>
            <a:r>
              <a:rPr lang="zh-CN" altLang="zh-CN" sz="2600" baseline="-25000" noProof="0" dirty="0">
                <a:ln>
                  <a:noFill/>
                </a:ln>
                <a:solidFill>
                  <a:srgbClr val="FF0000"/>
                </a:solidFill>
                <a:effectLst/>
                <a:uLnTx/>
                <a:uFillTx/>
                <a:latin typeface="Times New Roman" panose="02020603050405020304" charset="0"/>
                <a:ea typeface="楷体" panose="02010609060101010101" charset="-122"/>
                <a:cs typeface="Times New Roman" panose="02020603050405020304" charset="0"/>
                <a:sym typeface="+mn-ea"/>
              </a:rPr>
              <a:t>浮</a:t>
            </a:r>
            <a:r>
              <a:rPr lang="zh-CN" altLang="zh-CN" sz="2600" noProof="0" dirty="0">
                <a:ln>
                  <a:noFill/>
                </a:ln>
                <a:solidFill>
                  <a:srgbClr val="FF0000"/>
                </a:solidFill>
                <a:effectLst/>
                <a:uLnTx/>
                <a:uFillTx/>
                <a:latin typeface="Times New Roman" panose="02020603050405020304" charset="0"/>
                <a:ea typeface="楷体" panose="02010609060101010101" charset="-122"/>
                <a:cs typeface="Times New Roman" panose="02020603050405020304" charset="0"/>
                <a:sym typeface="+mn-ea"/>
              </a:rPr>
              <a:t>=</a:t>
            </a:r>
            <a:r>
              <a:rPr lang="zh-CN" altLang="zh-CN" sz="2600" i="1" noProof="0" dirty="0">
                <a:ln>
                  <a:noFill/>
                </a:ln>
                <a:solidFill>
                  <a:srgbClr val="FF0000"/>
                </a:solidFill>
                <a:effectLst/>
                <a:uLnTx/>
                <a:uFillTx/>
                <a:latin typeface="Times New Roman" panose="02020603050405020304" charset="0"/>
                <a:ea typeface="楷体" panose="02010609060101010101" charset="-122"/>
                <a:cs typeface="Times New Roman" panose="02020603050405020304" charset="0"/>
                <a:sym typeface="+mn-ea"/>
              </a:rPr>
              <a:t>ρ</a:t>
            </a:r>
            <a:r>
              <a:rPr lang="zh-CN" altLang="zh-CN" sz="2600" baseline="-25000" noProof="0" dirty="0">
                <a:ln>
                  <a:noFill/>
                </a:ln>
                <a:solidFill>
                  <a:srgbClr val="FF0000"/>
                </a:solidFill>
                <a:effectLst/>
                <a:uLnTx/>
                <a:uFillTx/>
                <a:latin typeface="Times New Roman" panose="02020603050405020304" charset="0"/>
                <a:ea typeface="楷体" panose="02010609060101010101" charset="-122"/>
                <a:cs typeface="Times New Roman" panose="02020603050405020304" charset="0"/>
                <a:sym typeface="+mn-ea"/>
              </a:rPr>
              <a:t>液</a:t>
            </a:r>
            <a:r>
              <a:rPr lang="zh-CN" altLang="zh-CN" sz="2600" i="1" noProof="0" dirty="0">
                <a:ln>
                  <a:noFill/>
                </a:ln>
                <a:solidFill>
                  <a:srgbClr val="FF0000"/>
                </a:solidFill>
                <a:effectLst/>
                <a:uLnTx/>
                <a:uFillTx/>
                <a:latin typeface="Times New Roman" panose="02020603050405020304" charset="0"/>
                <a:ea typeface="楷体" panose="02010609060101010101" charset="-122"/>
                <a:cs typeface="Times New Roman" panose="02020603050405020304" charset="0"/>
                <a:sym typeface="+mn-ea"/>
              </a:rPr>
              <a:t>gV</a:t>
            </a:r>
            <a:r>
              <a:rPr lang="zh-CN" altLang="zh-CN" sz="2600" baseline="-25000" noProof="0" dirty="0">
                <a:ln>
                  <a:noFill/>
                </a:ln>
                <a:solidFill>
                  <a:srgbClr val="FF0000"/>
                </a:solidFill>
                <a:effectLst/>
                <a:uLnTx/>
                <a:uFillTx/>
                <a:latin typeface="Times New Roman" panose="02020603050405020304" charset="0"/>
                <a:ea typeface="楷体" panose="02010609060101010101" charset="-122"/>
                <a:cs typeface="Times New Roman" panose="02020603050405020304" charset="0"/>
                <a:sym typeface="+mn-ea"/>
              </a:rPr>
              <a:t>排</a:t>
            </a:r>
            <a:r>
              <a:rPr lang="zh-CN" altLang="zh-CN" sz="2600" noProof="0" dirty="0">
                <a:ln>
                  <a:noFill/>
                </a:ln>
                <a:effectLst/>
                <a:uLnTx/>
                <a:uFillTx/>
                <a:latin typeface="Times New Roman" panose="02020603050405020304" charset="0"/>
                <a:ea typeface="楷体" panose="02010609060101010101" charset="-122"/>
                <a:cs typeface="Times New Roman" panose="02020603050405020304" charset="0"/>
                <a:sym typeface="+mn-ea"/>
              </a:rPr>
              <a:t>解答和计算有关浮力的简单问题。</a:t>
            </a:r>
            <a:endParaRPr kumimoji="0" lang="zh-CN" altLang="en-US" sz="2600" i="0" u="none" strike="noStrike" kern="1200" cap="none" spc="0" normalizeH="0" baseline="0" noProof="0" dirty="0">
              <a:ln>
                <a:noFill/>
              </a:ln>
              <a:effectLst/>
              <a:uLnTx/>
              <a:uFillTx/>
              <a:latin typeface="Times New Roman" panose="02020603050405020304" charset="0"/>
              <a:ea typeface="楷体" panose="02010609060101010101" charset="-122"/>
              <a:cs typeface="Times New Roman" panose="02020603050405020304" charset="0"/>
              <a:sym typeface="+mn-ea"/>
            </a:endParaRPr>
          </a:p>
          <a:p>
            <a:pPr eaLnBrk="1" hangingPunct="1"/>
            <a:r>
              <a:rPr lang="zh-CN" altLang="zh-CN" sz="2600" noProof="0" dirty="0">
                <a:ln>
                  <a:noFill/>
                </a:ln>
                <a:solidFill>
                  <a:srgbClr val="FF0000"/>
                </a:solidFill>
                <a:effectLst/>
                <a:uLnTx/>
                <a:uFillTx/>
                <a:latin typeface="Times New Roman" panose="02020603050405020304" charset="0"/>
                <a:ea typeface="楷体" panose="02010609060101010101" charset="-122"/>
                <a:cs typeface="Times New Roman" panose="02020603050405020304" charset="0"/>
                <a:sym typeface="+mn-ea"/>
              </a:rPr>
              <a:t> </a:t>
            </a:r>
          </a:p>
          <a:p>
            <a:pPr eaLnBrk="1" hangingPunct="1"/>
            <a:endParaRPr kumimoji="0" lang="zh-CN" altLang="zh-CN" sz="2600" i="0" u="none" strike="noStrike" kern="1200" cap="none" spc="0" normalizeH="0" baseline="0" noProof="0" dirty="0">
              <a:ln>
                <a:noFill/>
              </a:ln>
              <a:solidFill>
                <a:schemeClr val="tx1"/>
              </a:solidFill>
              <a:effectLst/>
              <a:uLnTx/>
              <a:uFillTx/>
              <a:latin typeface="Times New Roman" panose="02020603050405020304" charset="0"/>
              <a:ea typeface="楷体" panose="02010609060101010101" charset="-122"/>
              <a:cs typeface="Times New Roman" panose="02020603050405020304" charset="0"/>
              <a:sym typeface="+mn-ea"/>
            </a:endParaRPr>
          </a:p>
        </p:txBody>
      </p:sp>
      <p:sp>
        <p:nvSpPr>
          <p:cNvPr id="27" name="内容占位符 2"/>
          <p:cNvSpPr txBox="1"/>
          <p:nvPr/>
        </p:nvSpPr>
        <p:spPr bwMode="auto">
          <a:xfrm>
            <a:off x="1303020" y="957395"/>
            <a:ext cx="7370445" cy="1647825"/>
          </a:xfrm>
          <a:prstGeom prst="rect">
            <a:avLst/>
          </a:prstGeom>
          <a:solidFill>
            <a:schemeClr val="accent6">
              <a:lumMod val="20000"/>
              <a:lumOff val="80000"/>
            </a:schemeClr>
          </a:solidFill>
          <a:ln>
            <a:noFill/>
          </a:ln>
          <a:effectLst>
            <a:outerShdw blurRad="76200" dir="13500000" sy="23000" kx="1200000" algn="br" rotWithShape="0">
              <a:prstClr val="black">
                <a:alpha val="20000"/>
              </a:prstClr>
            </a:outerShdw>
          </a:effectLst>
        </p:spPr>
        <p:txBody>
          <a:bodyPr/>
          <a:lstStyle>
            <a:lvl1pPr algn="l" rtl="0" fontAlgn="base">
              <a:lnSpc>
                <a:spcPct val="120000"/>
              </a:lnSpc>
              <a:spcBef>
                <a:spcPts val="0"/>
              </a:spcBef>
              <a:spcAft>
                <a:spcPct val="0"/>
              </a:spcAft>
              <a:defRPr sz="2400" b="1" kern="1200">
                <a:solidFill>
                  <a:schemeClr val="tx1"/>
                </a:solidFill>
                <a:latin typeface="+mj-lt"/>
                <a:ea typeface="+mn-ea"/>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base" latinLnBrk="0" hangingPunct="1">
              <a:lnSpc>
                <a:spcPct val="120000"/>
              </a:lnSpc>
              <a:spcBef>
                <a:spcPts val="0"/>
              </a:spcBef>
              <a:spcAft>
                <a:spcPct val="0"/>
              </a:spcAft>
              <a:buClrTx/>
              <a:buSzTx/>
              <a:buFontTx/>
              <a:buNone/>
              <a:defRPr/>
            </a:pPr>
            <a:r>
              <a:rPr kumimoji="0" lang="en-US" sz="2600" i="0" u="none" strike="noStrike" kern="1200" cap="none" spc="0" normalizeH="0" baseline="0" noProof="0" dirty="0">
                <a:ln>
                  <a:noFill/>
                </a:ln>
                <a:solidFill>
                  <a:srgbClr val="FF0000"/>
                </a:solidFill>
                <a:effectLst/>
                <a:uLnTx/>
                <a:uFillTx/>
                <a:latin typeface="Times New Roman" panose="02020603050405020304" charset="0"/>
                <a:ea typeface="楷体" panose="02010609060101010101" charset="-122"/>
                <a:cs typeface="Times New Roman" panose="02020603050405020304" charset="0"/>
              </a:rPr>
              <a:t>2. </a:t>
            </a:r>
            <a:r>
              <a:rPr kumimoji="0" lang="en-US" sz="2600" i="0" u="none" strike="noStrike" kern="1200" cap="none" spc="0" normalizeH="0" baseline="0" noProof="0" dirty="0" err="1">
                <a:ln>
                  <a:noFill/>
                </a:ln>
                <a:effectLst/>
                <a:uLnTx/>
                <a:uFillTx/>
                <a:latin typeface="Times New Roman" panose="02020603050405020304" charset="0"/>
                <a:ea typeface="楷体" panose="02010609060101010101" charset="-122"/>
                <a:cs typeface="Times New Roman" panose="02020603050405020304" charset="0"/>
              </a:rPr>
              <a:t>经历探究浮力的大小跟排开液体所受重力的关系的实验过程，做到会操作、会记录、会分析、会论证</a:t>
            </a:r>
            <a:r>
              <a:rPr kumimoji="0" lang="en-US" sz="2600" i="0" u="none" strike="noStrike" kern="1200" cap="none" spc="0" normalizeH="0" baseline="0" noProof="0" dirty="0">
                <a:ln>
                  <a:noFill/>
                </a:ln>
                <a:effectLst/>
                <a:uLnTx/>
                <a:uFillTx/>
                <a:latin typeface="Times New Roman" panose="02020603050405020304" charset="0"/>
                <a:ea typeface="楷体" panose="02010609060101010101" charset="-122"/>
                <a:cs typeface="Times New Roman" panose="02020603050405020304" charset="0"/>
              </a:rPr>
              <a:t>。 </a:t>
            </a:r>
            <a:endParaRPr kumimoji="0" lang="zh-CN" altLang="en-US" sz="2600" i="0" u="none" strike="noStrike" kern="1200" cap="none" spc="0" normalizeH="0" baseline="0" noProof="0" dirty="0">
              <a:ln>
                <a:noFill/>
              </a:ln>
              <a:effectLst/>
              <a:uLnTx/>
              <a:uFillTx/>
              <a:latin typeface="Times New Roman" panose="02020603050405020304" charset="0"/>
              <a:ea typeface="楷体" panose="02010609060101010101" charset="-122"/>
              <a:cs typeface="Times New Roman" panose="02020603050405020304" charset="0"/>
              <a:sym typeface="+mn-ea"/>
            </a:endParaRPr>
          </a:p>
        </p:txBody>
      </p:sp>
      <p:grpSp>
        <p:nvGrpSpPr>
          <p:cNvPr id="15" name="组合 14"/>
          <p:cNvGrpSpPr/>
          <p:nvPr/>
        </p:nvGrpSpPr>
        <p:grpSpPr>
          <a:xfrm>
            <a:off x="678815" y="630370"/>
            <a:ext cx="8214995" cy="3888105"/>
            <a:chOff x="987" y="819"/>
            <a:chExt cx="12937" cy="6123"/>
          </a:xfrm>
        </p:grpSpPr>
        <p:cxnSp>
          <p:nvCxnSpPr>
            <p:cNvPr id="16" name="直接连接符 15"/>
            <p:cNvCxnSpPr/>
            <p:nvPr/>
          </p:nvCxnSpPr>
          <p:spPr>
            <a:xfrm flipV="1">
              <a:off x="987" y="6916"/>
              <a:ext cx="12104" cy="26"/>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3027" y="4042"/>
              <a:ext cx="0" cy="2874"/>
            </a:xfrm>
            <a:prstGeom prst="line">
              <a:avLst/>
            </a:prstGeom>
            <a:ln w="57150">
              <a:solidFill>
                <a:srgbClr val="0B5FD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12993" y="4057"/>
              <a:ext cx="912" cy="7"/>
            </a:xfrm>
            <a:prstGeom prst="line">
              <a:avLst/>
            </a:prstGeom>
            <a:ln w="57150">
              <a:solidFill>
                <a:srgbClr val="0B5FD1"/>
              </a:solidFill>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p:nvPr/>
          </p:nvCxnSpPr>
          <p:spPr>
            <a:xfrm flipH="1" flipV="1">
              <a:off x="13924" y="819"/>
              <a:ext cx="0" cy="3291"/>
            </a:xfrm>
            <a:prstGeom prst="straightConnector1">
              <a:avLst/>
            </a:prstGeom>
            <a:ln w="57150">
              <a:solidFill>
                <a:srgbClr val="0B5FD1"/>
              </a:solidFill>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trips(upRight)">
                                      <p:cBhvr>
                                        <p:cTn id="7" dur="500"/>
                                        <p:tgtEl>
                                          <p:spTgt spid="15"/>
                                        </p:tgtEl>
                                      </p:cBhvr>
                                    </p:animEffect>
                                  </p:childTnLst>
                                </p:cTn>
                              </p:par>
                            </p:childTnLst>
                          </p:cTn>
                        </p:par>
                        <p:par>
                          <p:cTn id="8" fill="hold">
                            <p:stCondLst>
                              <p:cond delay="500"/>
                            </p:stCondLst>
                            <p:childTnLst>
                              <p:par>
                                <p:cTn id="9" presetID="26"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80">
                                          <p:stCondLst>
                                            <p:cond delay="0"/>
                                          </p:stCondLst>
                                        </p:cTn>
                                        <p:tgtEl>
                                          <p:spTgt spid="8"/>
                                        </p:tgtEl>
                                      </p:cBhvr>
                                    </p:animEffect>
                                    <p:anim calcmode="lin" valueType="num">
                                      <p:cBhvr>
                                        <p:cTn id="12"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13"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14"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15"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16"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17" dur="26">
                                          <p:stCondLst>
                                            <p:cond delay="650"/>
                                          </p:stCondLst>
                                        </p:cTn>
                                        <p:tgtEl>
                                          <p:spTgt spid="8"/>
                                        </p:tgtEl>
                                      </p:cBhvr>
                                      <p:to x="100000" y="60000"/>
                                    </p:animScale>
                                    <p:animScale>
                                      <p:cBhvr>
                                        <p:cTn id="18" dur="166" decel="50000">
                                          <p:stCondLst>
                                            <p:cond delay="676"/>
                                          </p:stCondLst>
                                        </p:cTn>
                                        <p:tgtEl>
                                          <p:spTgt spid="8"/>
                                        </p:tgtEl>
                                      </p:cBhvr>
                                      <p:to x="100000" y="100000"/>
                                    </p:animScale>
                                    <p:animScale>
                                      <p:cBhvr>
                                        <p:cTn id="19" dur="26">
                                          <p:stCondLst>
                                            <p:cond delay="1312"/>
                                          </p:stCondLst>
                                        </p:cTn>
                                        <p:tgtEl>
                                          <p:spTgt spid="8"/>
                                        </p:tgtEl>
                                      </p:cBhvr>
                                      <p:to x="100000" y="80000"/>
                                    </p:animScale>
                                    <p:animScale>
                                      <p:cBhvr>
                                        <p:cTn id="20" dur="166" decel="50000">
                                          <p:stCondLst>
                                            <p:cond delay="1338"/>
                                          </p:stCondLst>
                                        </p:cTn>
                                        <p:tgtEl>
                                          <p:spTgt spid="8"/>
                                        </p:tgtEl>
                                      </p:cBhvr>
                                      <p:to x="100000" y="100000"/>
                                    </p:animScale>
                                    <p:animScale>
                                      <p:cBhvr>
                                        <p:cTn id="21" dur="26">
                                          <p:stCondLst>
                                            <p:cond delay="1642"/>
                                          </p:stCondLst>
                                        </p:cTn>
                                        <p:tgtEl>
                                          <p:spTgt spid="8"/>
                                        </p:tgtEl>
                                      </p:cBhvr>
                                      <p:to x="100000" y="90000"/>
                                    </p:animScale>
                                    <p:animScale>
                                      <p:cBhvr>
                                        <p:cTn id="22" dur="166" decel="50000">
                                          <p:stCondLst>
                                            <p:cond delay="1668"/>
                                          </p:stCondLst>
                                        </p:cTn>
                                        <p:tgtEl>
                                          <p:spTgt spid="8"/>
                                        </p:tgtEl>
                                      </p:cBhvr>
                                      <p:to x="100000" y="100000"/>
                                    </p:animScale>
                                    <p:animScale>
                                      <p:cBhvr>
                                        <p:cTn id="23" dur="26">
                                          <p:stCondLst>
                                            <p:cond delay="1808"/>
                                          </p:stCondLst>
                                        </p:cTn>
                                        <p:tgtEl>
                                          <p:spTgt spid="8"/>
                                        </p:tgtEl>
                                      </p:cBhvr>
                                      <p:to x="100000" y="95000"/>
                                    </p:animScale>
                                    <p:animScale>
                                      <p:cBhvr>
                                        <p:cTn id="24" dur="166" decel="50000">
                                          <p:stCondLst>
                                            <p:cond delay="1834"/>
                                          </p:stCondLst>
                                        </p:cTn>
                                        <p:tgtEl>
                                          <p:spTgt spid="8"/>
                                        </p:tgtEl>
                                      </p:cBhvr>
                                      <p:to x="100000" y="100000"/>
                                    </p:animScale>
                                  </p:childTnLst>
                                </p:cTn>
                              </p:par>
                            </p:childTnLst>
                          </p:cTn>
                        </p:par>
                      </p:childTnLst>
                    </p:cTn>
                  </p:par>
                  <p:par>
                    <p:cTn id="25" fill="hold">
                      <p:stCondLst>
                        <p:cond delay="indefinite"/>
                      </p:stCondLst>
                      <p:childTnLst>
                        <p:par>
                          <p:cTn id="26" fill="hold">
                            <p:stCondLst>
                              <p:cond delay="0"/>
                            </p:stCondLst>
                            <p:childTnLst>
                              <p:par>
                                <p:cTn id="27" presetID="26" presetClass="entr" presetSubtype="0" fill="hold" grpId="0" nodeType="click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wipe(down)">
                                      <p:cBhvr>
                                        <p:cTn id="29" dur="580">
                                          <p:stCondLst>
                                            <p:cond delay="0"/>
                                          </p:stCondLst>
                                        </p:cTn>
                                        <p:tgtEl>
                                          <p:spTgt spid="27"/>
                                        </p:tgtEl>
                                      </p:cBhvr>
                                    </p:animEffect>
                                    <p:anim calcmode="lin" valueType="num">
                                      <p:cBhvr>
                                        <p:cTn id="30" dur="1822" tmFilter="0,0; 0.14,0.36; 0.43,0.73; 0.71,0.91; 1.0,1.0">
                                          <p:stCondLst>
                                            <p:cond delay="0"/>
                                          </p:stCondLst>
                                        </p:cTn>
                                        <p:tgtEl>
                                          <p:spTgt spid="27"/>
                                        </p:tgtEl>
                                        <p:attrNameLst>
                                          <p:attrName>ppt_x</p:attrName>
                                        </p:attrNameLst>
                                      </p:cBhvr>
                                      <p:tavLst>
                                        <p:tav tm="0">
                                          <p:val>
                                            <p:strVal val="#ppt_x-0.25"/>
                                          </p:val>
                                        </p:tav>
                                        <p:tav tm="100000">
                                          <p:val>
                                            <p:strVal val="#ppt_x"/>
                                          </p:val>
                                        </p:tav>
                                      </p:tavLst>
                                    </p:anim>
                                    <p:anim calcmode="lin" valueType="num">
                                      <p:cBhvr>
                                        <p:cTn id="31" dur="664" tmFilter="0.0,0.0; 0.25,0.07; 0.50,0.2; 0.75,0.467; 1.0,1.0">
                                          <p:stCondLst>
                                            <p:cond delay="0"/>
                                          </p:stCondLst>
                                        </p:cTn>
                                        <p:tgtEl>
                                          <p:spTgt spid="27"/>
                                        </p:tgtEl>
                                        <p:attrNameLst>
                                          <p:attrName>ppt_y</p:attrName>
                                        </p:attrNameLst>
                                      </p:cBhvr>
                                      <p:tavLst>
                                        <p:tav tm="0" fmla="#ppt_y-sin(pi*$)/3">
                                          <p:val>
                                            <p:fltVal val="0.5"/>
                                          </p:val>
                                        </p:tav>
                                        <p:tav tm="100000">
                                          <p:val>
                                            <p:fltVal val="1"/>
                                          </p:val>
                                        </p:tav>
                                      </p:tavLst>
                                    </p:anim>
                                    <p:anim calcmode="lin" valueType="num">
                                      <p:cBhvr>
                                        <p:cTn id="32" dur="664" tmFilter="0, 0; 0.125,0.2665; 0.25,0.4; 0.375,0.465; 0.5,0.5;  0.625,0.535; 0.75,0.6; 0.875,0.7335; 1,1">
                                          <p:stCondLst>
                                            <p:cond delay="664"/>
                                          </p:stCondLst>
                                        </p:cTn>
                                        <p:tgtEl>
                                          <p:spTgt spid="27"/>
                                        </p:tgtEl>
                                        <p:attrNameLst>
                                          <p:attrName>ppt_y</p:attrName>
                                        </p:attrNameLst>
                                      </p:cBhvr>
                                      <p:tavLst>
                                        <p:tav tm="0" fmla="#ppt_y-sin(pi*$)/9">
                                          <p:val>
                                            <p:fltVal val="0"/>
                                          </p:val>
                                        </p:tav>
                                        <p:tav tm="100000">
                                          <p:val>
                                            <p:fltVal val="1"/>
                                          </p:val>
                                        </p:tav>
                                      </p:tavLst>
                                    </p:anim>
                                    <p:anim calcmode="lin" valueType="num">
                                      <p:cBhvr>
                                        <p:cTn id="33" dur="332" tmFilter="0, 0; 0.125,0.2665; 0.25,0.4; 0.375,0.465; 0.5,0.5;  0.625,0.535; 0.75,0.6; 0.875,0.7335; 1,1">
                                          <p:stCondLst>
                                            <p:cond delay="1324"/>
                                          </p:stCondLst>
                                        </p:cTn>
                                        <p:tgtEl>
                                          <p:spTgt spid="27"/>
                                        </p:tgtEl>
                                        <p:attrNameLst>
                                          <p:attrName>ppt_y</p:attrName>
                                        </p:attrNameLst>
                                      </p:cBhvr>
                                      <p:tavLst>
                                        <p:tav tm="0" fmla="#ppt_y-sin(pi*$)/27">
                                          <p:val>
                                            <p:fltVal val="0"/>
                                          </p:val>
                                        </p:tav>
                                        <p:tav tm="100000">
                                          <p:val>
                                            <p:fltVal val="1"/>
                                          </p:val>
                                        </p:tav>
                                      </p:tavLst>
                                    </p:anim>
                                    <p:anim calcmode="lin" valueType="num">
                                      <p:cBhvr>
                                        <p:cTn id="34" dur="164" tmFilter="0, 0; 0.125,0.2665; 0.25,0.4; 0.375,0.465; 0.5,0.5;  0.625,0.535; 0.75,0.6; 0.875,0.7335; 1,1">
                                          <p:stCondLst>
                                            <p:cond delay="1656"/>
                                          </p:stCondLst>
                                        </p:cTn>
                                        <p:tgtEl>
                                          <p:spTgt spid="27"/>
                                        </p:tgtEl>
                                        <p:attrNameLst>
                                          <p:attrName>ppt_y</p:attrName>
                                        </p:attrNameLst>
                                      </p:cBhvr>
                                      <p:tavLst>
                                        <p:tav tm="0" fmla="#ppt_y-sin(pi*$)/81">
                                          <p:val>
                                            <p:fltVal val="0"/>
                                          </p:val>
                                        </p:tav>
                                        <p:tav tm="100000">
                                          <p:val>
                                            <p:fltVal val="1"/>
                                          </p:val>
                                        </p:tav>
                                      </p:tavLst>
                                    </p:anim>
                                    <p:animScale>
                                      <p:cBhvr>
                                        <p:cTn id="35" dur="26">
                                          <p:stCondLst>
                                            <p:cond delay="650"/>
                                          </p:stCondLst>
                                        </p:cTn>
                                        <p:tgtEl>
                                          <p:spTgt spid="27"/>
                                        </p:tgtEl>
                                      </p:cBhvr>
                                      <p:to x="100000" y="60000"/>
                                    </p:animScale>
                                    <p:animScale>
                                      <p:cBhvr>
                                        <p:cTn id="36" dur="166" decel="50000">
                                          <p:stCondLst>
                                            <p:cond delay="676"/>
                                          </p:stCondLst>
                                        </p:cTn>
                                        <p:tgtEl>
                                          <p:spTgt spid="27"/>
                                        </p:tgtEl>
                                      </p:cBhvr>
                                      <p:to x="100000" y="100000"/>
                                    </p:animScale>
                                    <p:animScale>
                                      <p:cBhvr>
                                        <p:cTn id="37" dur="26">
                                          <p:stCondLst>
                                            <p:cond delay="1312"/>
                                          </p:stCondLst>
                                        </p:cTn>
                                        <p:tgtEl>
                                          <p:spTgt spid="27"/>
                                        </p:tgtEl>
                                      </p:cBhvr>
                                      <p:to x="100000" y="80000"/>
                                    </p:animScale>
                                    <p:animScale>
                                      <p:cBhvr>
                                        <p:cTn id="38" dur="166" decel="50000">
                                          <p:stCondLst>
                                            <p:cond delay="1338"/>
                                          </p:stCondLst>
                                        </p:cTn>
                                        <p:tgtEl>
                                          <p:spTgt spid="27"/>
                                        </p:tgtEl>
                                      </p:cBhvr>
                                      <p:to x="100000" y="100000"/>
                                    </p:animScale>
                                    <p:animScale>
                                      <p:cBhvr>
                                        <p:cTn id="39" dur="26">
                                          <p:stCondLst>
                                            <p:cond delay="1642"/>
                                          </p:stCondLst>
                                        </p:cTn>
                                        <p:tgtEl>
                                          <p:spTgt spid="27"/>
                                        </p:tgtEl>
                                      </p:cBhvr>
                                      <p:to x="100000" y="90000"/>
                                    </p:animScale>
                                    <p:animScale>
                                      <p:cBhvr>
                                        <p:cTn id="40" dur="166" decel="50000">
                                          <p:stCondLst>
                                            <p:cond delay="1668"/>
                                          </p:stCondLst>
                                        </p:cTn>
                                        <p:tgtEl>
                                          <p:spTgt spid="27"/>
                                        </p:tgtEl>
                                      </p:cBhvr>
                                      <p:to x="100000" y="100000"/>
                                    </p:animScale>
                                    <p:animScale>
                                      <p:cBhvr>
                                        <p:cTn id="41" dur="26">
                                          <p:stCondLst>
                                            <p:cond delay="1808"/>
                                          </p:stCondLst>
                                        </p:cTn>
                                        <p:tgtEl>
                                          <p:spTgt spid="27"/>
                                        </p:tgtEl>
                                      </p:cBhvr>
                                      <p:to x="100000" y="95000"/>
                                    </p:animScale>
                                    <p:animScale>
                                      <p:cBhvr>
                                        <p:cTn id="42" dur="166" decel="50000">
                                          <p:stCondLst>
                                            <p:cond delay="1834"/>
                                          </p:stCondLst>
                                        </p:cTn>
                                        <p:tgtEl>
                                          <p:spTgt spid="2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27"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440305" y="563880"/>
            <a:ext cx="4042410" cy="463550"/>
            <a:chOff x="4360" y="888"/>
            <a:chExt cx="6366" cy="730"/>
          </a:xfrm>
        </p:grpSpPr>
        <p:grpSp>
          <p:nvGrpSpPr>
            <p:cNvPr id="8200" name="组合 18"/>
            <p:cNvGrpSpPr/>
            <p:nvPr/>
          </p:nvGrpSpPr>
          <p:grpSpPr bwMode="auto">
            <a:xfrm>
              <a:off x="4360" y="946"/>
              <a:ext cx="2343" cy="672"/>
              <a:chOff x="2004695" y="686607"/>
              <a:chExt cx="1983740" cy="570436"/>
            </a:xfrm>
          </p:grpSpPr>
          <p:sp>
            <p:nvSpPr>
              <p:cNvPr id="21" name="圆角矩形 20"/>
              <p:cNvSpPr/>
              <p:nvPr/>
            </p:nvSpPr>
            <p:spPr>
              <a:xfrm>
                <a:off x="2005542" y="686607"/>
                <a:ext cx="1893147" cy="555157"/>
              </a:xfrm>
              <a:prstGeom prst="roundRect">
                <a:avLst/>
              </a:prstGeom>
              <a:solidFill>
                <a:srgbClr val="F07474">
                  <a:lumMod val="75000"/>
                </a:srgbClr>
              </a:solidFill>
              <a:ln w="25400" cap="flat" cmpd="sng" algn="ctr">
                <a:noFill/>
                <a:prstDash val="solid"/>
              </a:ln>
              <a:effectLst/>
            </p:spPr>
            <p:txBody>
              <a:bodyPr anchor="ctr"/>
              <a:lstStyle/>
              <a:p>
                <a:pPr algn="ctr" eaLnBrk="0" fontAlgn="auto" hangingPunct="0">
                  <a:spcBef>
                    <a:spcPts val="0"/>
                  </a:spcBef>
                  <a:spcAft>
                    <a:spcPts val="0"/>
                  </a:spcAft>
                  <a:defRPr/>
                </a:pPr>
                <a:endParaRPr kumimoji="1" lang="zh-CN" altLang="en-US" sz="100"/>
              </a:p>
            </p:txBody>
          </p:sp>
          <p:sp>
            <p:nvSpPr>
              <p:cNvPr id="30737" name="矩形 1"/>
              <p:cNvSpPr>
                <a:spLocks noChangeArrowheads="1"/>
              </p:cNvSpPr>
              <p:nvPr/>
            </p:nvSpPr>
            <p:spPr bwMode="auto">
              <a:xfrm>
                <a:off x="2004695" y="740934"/>
                <a:ext cx="1983740" cy="516109"/>
              </a:xfrm>
              <a:prstGeom prst="rect">
                <a:avLst/>
              </a:prstGeom>
              <a:noFill/>
              <a:ln w="9525">
                <a:noFill/>
                <a:miter lim="800000"/>
              </a:ln>
            </p:spPr>
            <p:txBody>
              <a:bodyPr wrap="square">
                <a:spAutoFit/>
              </a:bodyPr>
              <a:lstStyle/>
              <a:p>
                <a:pPr algn="ctr">
                  <a:lnSpc>
                    <a:spcPct val="80000"/>
                  </a:lnSpc>
                </a:pPr>
                <a:r>
                  <a:rPr lang="zh-CN" altLang="en-US" sz="2400" dirty="0">
                    <a:solidFill>
                      <a:sysClr val="window" lastClr="FFFFFF"/>
                    </a:solidFill>
                    <a:latin typeface="Times New Roman" panose="02020603050405020304" charset="0"/>
                    <a:ea typeface="黑体" panose="02010609060101010101" pitchFamily="49" charset="-122"/>
                  </a:rPr>
                  <a:t>知识点 </a:t>
                </a:r>
                <a:r>
                  <a:rPr lang="en-US" altLang="zh-CN" sz="2400" b="1" dirty="0">
                    <a:solidFill>
                      <a:sysClr val="window" lastClr="FFFFFF"/>
                    </a:solidFill>
                    <a:latin typeface="Times New Roman" panose="02020603050405020304" charset="0"/>
                    <a:ea typeface="黑体" panose="02010609060101010101" pitchFamily="49" charset="-122"/>
                  </a:rPr>
                  <a:t>1</a:t>
                </a:r>
                <a:endParaRPr lang="zh-CN" altLang="en-US" sz="2400" b="1" dirty="0">
                  <a:solidFill>
                    <a:sysClr val="window" lastClr="FFFFFF"/>
                  </a:solidFill>
                  <a:latin typeface="Times New Roman" panose="02020603050405020304" charset="0"/>
                  <a:ea typeface="黑体" panose="02010609060101010101" pitchFamily="49" charset="-122"/>
                </a:endParaRPr>
              </a:p>
            </p:txBody>
          </p:sp>
        </p:grpSp>
        <p:sp>
          <p:nvSpPr>
            <p:cNvPr id="22" name="矩形 4"/>
            <p:cNvSpPr>
              <a:spLocks noChangeArrowheads="1"/>
            </p:cNvSpPr>
            <p:nvPr/>
          </p:nvSpPr>
          <p:spPr bwMode="auto">
            <a:xfrm>
              <a:off x="7026" y="888"/>
              <a:ext cx="3700" cy="725"/>
            </a:xfrm>
            <a:prstGeom prst="rect">
              <a:avLst/>
            </a:prstGeom>
            <a:noFill/>
            <a:ln w="9525">
              <a:noFill/>
              <a:miter lim="800000"/>
            </a:ln>
          </p:spPr>
          <p:txBody>
            <a:bodyPr wrap="square">
              <a:spAutoFit/>
            </a:bodyPr>
            <a:lstStyle/>
            <a:p>
              <a:pPr>
                <a:defRPr/>
              </a:pPr>
              <a:r>
                <a:rPr lang="zh-CN" altLang="en-US" sz="2400" b="1" dirty="0">
                  <a:latin typeface="Times New Roman" panose="02020603050405020304" charset="0"/>
                  <a:ea typeface="黑体" panose="02010609060101010101" pitchFamily="49" charset="-122"/>
                </a:rPr>
                <a:t>阿基米德的灵感</a:t>
              </a:r>
            </a:p>
          </p:txBody>
        </p:sp>
      </p:grpSp>
      <p:grpSp>
        <p:nvGrpSpPr>
          <p:cNvPr id="141335" name="组合 141334"/>
          <p:cNvGrpSpPr/>
          <p:nvPr/>
        </p:nvGrpSpPr>
        <p:grpSpPr>
          <a:xfrm>
            <a:off x="2086748" y="1109028"/>
            <a:ext cx="6267526" cy="584200"/>
            <a:chOff x="480" y="2409"/>
            <a:chExt cx="4482" cy="368"/>
          </a:xfrm>
          <a:noFill/>
        </p:grpSpPr>
        <p:sp>
          <p:nvSpPr>
            <p:cNvPr id="141328" name="矩形 141327"/>
            <p:cNvSpPr/>
            <p:nvPr/>
          </p:nvSpPr>
          <p:spPr>
            <a:xfrm>
              <a:off x="3234" y="2440"/>
              <a:ext cx="1728" cy="290"/>
            </a:xfrm>
            <a:prstGeom prst="rect">
              <a:avLst/>
            </a:prstGeom>
            <a:grpFill/>
            <a:ln w="28575" cap="flat" cmpd="sng">
              <a:solidFill>
                <a:schemeClr val="accent1"/>
              </a:solidFill>
              <a:prstDash val="solid"/>
              <a:miter/>
              <a:headEnd type="none" w="med" len="med"/>
              <a:tailEnd type="none" w="med" len="med"/>
            </a:ln>
          </p:spPr>
          <p:txBody>
            <a:bodyPr>
              <a:spAutoFit/>
            </a:bodyPr>
            <a:lstStyle/>
            <a:p>
              <a:r>
                <a:rPr lang="zh-CN" altLang="en-US" sz="2400" b="1" dirty="0">
                  <a:solidFill>
                    <a:schemeClr val="tx1"/>
                  </a:solidFill>
                  <a:ea typeface="宋体" panose="02010600030101010101" pitchFamily="2" charset="-122"/>
                </a:rPr>
                <a:t>排开液体的体积</a:t>
              </a:r>
            </a:p>
          </p:txBody>
        </p:sp>
        <p:sp>
          <p:nvSpPr>
            <p:cNvPr id="141329" name="矩形 141328"/>
            <p:cNvSpPr/>
            <p:nvPr/>
          </p:nvSpPr>
          <p:spPr>
            <a:xfrm>
              <a:off x="480" y="2448"/>
              <a:ext cx="2400" cy="290"/>
            </a:xfrm>
            <a:prstGeom prst="rect">
              <a:avLst/>
            </a:prstGeom>
            <a:grpFill/>
            <a:ln w="28575" cap="flat" cmpd="sng">
              <a:solidFill>
                <a:schemeClr val="accent1"/>
              </a:solidFill>
              <a:prstDash val="solid"/>
              <a:miter/>
              <a:headEnd type="none" w="med" len="med"/>
              <a:tailEnd type="none" w="med" len="med"/>
            </a:ln>
          </p:spPr>
          <p:txBody>
            <a:bodyPr>
              <a:spAutoFit/>
            </a:bodyPr>
            <a:lstStyle/>
            <a:p>
              <a:r>
                <a:rPr lang="zh-CN" altLang="en-US" sz="2400" b="1" dirty="0">
                  <a:solidFill>
                    <a:schemeClr val="tx1"/>
                  </a:solidFill>
                  <a:ea typeface="宋体" panose="02010600030101010101" pitchFamily="2" charset="-122"/>
                </a:rPr>
                <a:t>物体浸在液体中的体积</a:t>
              </a:r>
            </a:p>
          </p:txBody>
        </p:sp>
        <p:sp>
          <p:nvSpPr>
            <p:cNvPr id="141330" name="矩形 141329"/>
            <p:cNvSpPr/>
            <p:nvPr/>
          </p:nvSpPr>
          <p:spPr>
            <a:xfrm>
              <a:off x="2916" y="2409"/>
              <a:ext cx="288" cy="368"/>
            </a:xfrm>
            <a:prstGeom prst="rect">
              <a:avLst/>
            </a:prstGeom>
            <a:grpFill/>
            <a:ln w="28575">
              <a:noFill/>
            </a:ln>
          </p:spPr>
          <p:txBody>
            <a:bodyPr>
              <a:spAutoFit/>
            </a:bodyPr>
            <a:lstStyle/>
            <a:p>
              <a:r>
                <a:rPr lang="en-US" altLang="zh-CN" sz="3200" b="1" dirty="0">
                  <a:solidFill>
                    <a:schemeClr val="tx1"/>
                  </a:solidFill>
                  <a:latin typeface="Times New Roman" panose="02020603050405020304" charset="0"/>
                  <a:ea typeface="宋体" panose="02010600030101010101" pitchFamily="2" charset="-122"/>
                </a:rPr>
                <a:t>=</a:t>
              </a:r>
            </a:p>
          </p:txBody>
        </p:sp>
      </p:grpSp>
      <p:sp>
        <p:nvSpPr>
          <p:cNvPr id="7" name="矩形 6"/>
          <p:cNvSpPr/>
          <p:nvPr/>
        </p:nvSpPr>
        <p:spPr>
          <a:xfrm>
            <a:off x="3845063" y="2367915"/>
            <a:ext cx="3384550" cy="829945"/>
          </a:xfrm>
          <a:prstGeom prst="rect">
            <a:avLst/>
          </a:prstGeom>
          <a:noFill/>
          <a:ln w="28575" cap="flat" cmpd="sng">
            <a:solidFill>
              <a:schemeClr val="accent1"/>
            </a:solidFill>
            <a:prstDash val="solid"/>
            <a:miter/>
            <a:headEnd type="none" w="med" len="med"/>
            <a:tailEnd type="none" w="med" len="med"/>
          </a:ln>
        </p:spPr>
        <p:txBody>
          <a:bodyPr wrap="square">
            <a:spAutoFit/>
          </a:bodyPr>
          <a:lstStyle/>
          <a:p>
            <a:r>
              <a:rPr lang="zh-CN" altLang="en-US" sz="2400" b="1" dirty="0">
                <a:solidFill>
                  <a:schemeClr val="tx1"/>
                </a:solidFill>
                <a:ea typeface="宋体" panose="02010600030101010101" pitchFamily="2" charset="-122"/>
              </a:rPr>
              <a:t>等质量的不同物质，由于密度不同，体积不等。</a:t>
            </a:r>
          </a:p>
        </p:txBody>
      </p:sp>
      <p:sp>
        <p:nvSpPr>
          <p:cNvPr id="9" name="矩形 8"/>
          <p:cNvSpPr/>
          <p:nvPr/>
        </p:nvSpPr>
        <p:spPr>
          <a:xfrm>
            <a:off x="4441963" y="3909060"/>
            <a:ext cx="2621915" cy="829945"/>
          </a:xfrm>
          <a:prstGeom prst="rect">
            <a:avLst/>
          </a:prstGeom>
          <a:noFill/>
          <a:ln w="28575" cap="flat" cmpd="sng">
            <a:solidFill>
              <a:schemeClr val="accent1"/>
            </a:solidFill>
            <a:prstDash val="solid"/>
            <a:miter/>
            <a:headEnd type="none" w="med" len="med"/>
            <a:tailEnd type="none" w="med" len="med"/>
          </a:ln>
        </p:spPr>
        <p:txBody>
          <a:bodyPr wrap="square">
            <a:spAutoFit/>
          </a:bodyPr>
          <a:lstStyle/>
          <a:p>
            <a:r>
              <a:rPr lang="zh-CN" altLang="en-US" sz="2400" b="1" dirty="0">
                <a:solidFill>
                  <a:schemeClr val="tx1"/>
                </a:solidFill>
                <a:ea typeface="宋体" panose="02010600030101010101" pitchFamily="2" charset="-122"/>
              </a:rPr>
              <a:t>浸没水中，排开的水的体积不等。</a:t>
            </a:r>
          </a:p>
        </p:txBody>
      </p:sp>
      <p:sp>
        <p:nvSpPr>
          <p:cNvPr id="10" name="上下箭头 9"/>
          <p:cNvSpPr/>
          <p:nvPr/>
        </p:nvSpPr>
        <p:spPr>
          <a:xfrm>
            <a:off x="5463678" y="1537970"/>
            <a:ext cx="490855" cy="829945"/>
          </a:xfrm>
          <a:prstGeom prst="upDownArrow">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上下箭头 10"/>
          <p:cNvSpPr/>
          <p:nvPr/>
        </p:nvSpPr>
        <p:spPr>
          <a:xfrm>
            <a:off x="5537338" y="3197860"/>
            <a:ext cx="461010" cy="711200"/>
          </a:xfrm>
          <a:prstGeom prst="upDownArrow">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6501" y="1745780"/>
            <a:ext cx="2022809" cy="1517107"/>
          </a:xfrm>
          <a:prstGeom prst="rect">
            <a:avLst/>
          </a:prstGeom>
          <a:ln>
            <a:noFill/>
          </a:ln>
          <a:effectLst>
            <a:softEdge rad="112500"/>
          </a:effectLst>
        </p:spPr>
      </p:pic>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50512" y="3197650"/>
            <a:ext cx="2179585" cy="1630653"/>
          </a:xfrm>
          <a:prstGeom prst="rect">
            <a:avLst/>
          </a:prstGeom>
          <a:ln>
            <a:noFill/>
          </a:ln>
          <a:effectLst>
            <a:softEdge rad="112500"/>
          </a:effectLst>
        </p:spPr>
      </p:pic>
    </p:spTree>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133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4"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 to="" calcmode="lin" valueType="num">
                                      <p:cBhvr>
                                        <p:cTn id="15" dur="1" fill="hold"/>
                                        <p:tgtEl>
                                          <p:spTgt spid="10"/>
                                        </p:tgtEl>
                                      </p:cBhvr>
                                    </p:anim>
                                  </p:childTnLst>
                                </p:cTn>
                              </p:par>
                            </p:childTnLst>
                          </p:cTn>
                        </p:par>
                      </p:childTnLst>
                    </p:cTn>
                  </p:par>
                  <p:par>
                    <p:cTn id="16" fill="hold">
                      <p:stCondLst>
                        <p:cond delay="indefinite"/>
                      </p:stCondLst>
                      <p:childTnLst>
                        <p:par>
                          <p:cTn id="17" fill="hold">
                            <p:stCondLst>
                              <p:cond delay="0"/>
                            </p:stCondLst>
                            <p:childTnLst>
                              <p:par>
                                <p:cTn id="18" presetID="24" presetClass="entr" presetSubtype="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 to="" calcmode="lin" valueType="num">
                                      <p:cBhvr>
                                        <p:cTn id="20" dur="1" fill="hold"/>
                                        <p:tgtEl>
                                          <p:spTgt spid="7"/>
                                        </p:tgtEl>
                                      </p:cBhvr>
                                    </p:anim>
                                  </p:childTnLst>
                                </p:cTn>
                              </p:par>
                            </p:childTnLst>
                          </p:cTn>
                        </p:par>
                      </p:childTnLst>
                    </p:cTn>
                  </p:par>
                  <p:par>
                    <p:cTn id="21" fill="hold">
                      <p:stCondLst>
                        <p:cond delay="indefinite"/>
                      </p:stCondLst>
                      <p:childTnLst>
                        <p:par>
                          <p:cTn id="22" fill="hold">
                            <p:stCondLst>
                              <p:cond delay="0"/>
                            </p:stCondLst>
                            <p:childTnLst>
                              <p:par>
                                <p:cTn id="23" presetID="24" presetClass="entr" presetSubtype="0"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to="" calcmode="lin" valueType="num">
                                      <p:cBhvr>
                                        <p:cTn id="25" dur="1" fill="hold"/>
                                        <p:tgtEl>
                                          <p:spTgt spid="11"/>
                                        </p:tgtEl>
                                      </p:cBhvr>
                                    </p:anim>
                                  </p:childTnLst>
                                </p:cTn>
                              </p:par>
                            </p:childTnLst>
                          </p:cTn>
                        </p:par>
                      </p:childTnLst>
                    </p:cTn>
                  </p:par>
                  <p:par>
                    <p:cTn id="26" fill="hold">
                      <p:stCondLst>
                        <p:cond delay="indefinite"/>
                      </p:stCondLst>
                      <p:childTnLst>
                        <p:par>
                          <p:cTn id="27" fill="hold">
                            <p:stCondLst>
                              <p:cond delay="0"/>
                            </p:stCondLst>
                            <p:childTnLst>
                              <p:par>
                                <p:cTn id="28" presetID="24" presetClass="entr" presetSubtype="0"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anim to="" calcmode="lin" valueType="num">
                                      <p:cBhvr>
                                        <p:cTn id="30" dur="1" fill="hold"/>
                                        <p:tgtEl>
                                          <p:spTgt spid="9"/>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1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39" name="文本框 141338"/>
          <p:cNvSpPr txBox="1"/>
          <p:nvPr/>
        </p:nvSpPr>
        <p:spPr>
          <a:xfrm>
            <a:off x="833437" y="1591601"/>
            <a:ext cx="4770437" cy="936347"/>
          </a:xfrm>
          <a:prstGeom prst="rect">
            <a:avLst/>
          </a:prstGeom>
          <a:noFill/>
          <a:ln w="28575" cap="flat" cmpd="sng">
            <a:solidFill>
              <a:srgbClr val="FF8409"/>
            </a:solidFill>
            <a:prstDash val="solid"/>
            <a:miter/>
            <a:headEnd type="none" w="med" len="med"/>
            <a:tailEnd type="none" w="med" len="med"/>
          </a:ln>
        </p:spPr>
        <p:txBody>
          <a:bodyPr>
            <a:spAutoFit/>
          </a:bodyPr>
          <a:lstStyle/>
          <a:p>
            <a:pPr eaLnBrk="1" hangingPunct="1">
              <a:lnSpc>
                <a:spcPct val="120000"/>
              </a:lnSpc>
            </a:pPr>
            <a:r>
              <a:rPr lang="zh-CN" altLang="en-US" sz="2400" b="1" dirty="0">
                <a:latin typeface="Times New Roman" panose="02020603050405020304" charset="0"/>
                <a:ea typeface="宋体" panose="02010600030101010101" pitchFamily="2" charset="-122"/>
              </a:rPr>
              <a:t>将易拉罐按入装满水的烧杯中，感受浮力与排开的液体的关系。</a:t>
            </a:r>
          </a:p>
        </p:txBody>
      </p:sp>
      <p:pic>
        <p:nvPicPr>
          <p:cNvPr id="7" name="图片 6" descr="05304001"/>
          <p:cNvPicPr>
            <a:picLocks noChangeAspect="1"/>
          </p:cNvPicPr>
          <p:nvPr/>
        </p:nvPicPr>
        <p:blipFill>
          <a:blip r:embed="rId2"/>
          <a:stretch>
            <a:fillRect/>
          </a:stretch>
        </p:blipFill>
        <p:spPr>
          <a:xfrm>
            <a:off x="6040260" y="1120194"/>
            <a:ext cx="2606675" cy="3128010"/>
          </a:xfrm>
          <a:prstGeom prst="rect">
            <a:avLst/>
          </a:prstGeom>
        </p:spPr>
      </p:pic>
      <p:sp>
        <p:nvSpPr>
          <p:cNvPr id="9" name="TextBox 8"/>
          <p:cNvSpPr txBox="1"/>
          <p:nvPr/>
        </p:nvSpPr>
        <p:spPr>
          <a:xfrm>
            <a:off x="833754" y="3502951"/>
            <a:ext cx="4861560" cy="527378"/>
          </a:xfrm>
          <a:prstGeom prst="round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ctr"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ctr"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ctr"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ctr"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lgn="l" eaLnBrk="1" hangingPunct="1">
              <a:lnSpc>
                <a:spcPct val="120000"/>
              </a:lnSpc>
            </a:pPr>
            <a:r>
              <a:rPr lang="zh-CN" altLang="en-US" sz="2400" b="1" dirty="0">
                <a:solidFill>
                  <a:srgbClr val="000000"/>
                </a:solidFill>
                <a:latin typeface="宋体" panose="02010600030101010101" pitchFamily="2" charset="-122"/>
                <a:ea typeface="宋体" panose="02010600030101010101" pitchFamily="2" charset="-122"/>
              </a:rPr>
              <a:t>物体排开液体越多，所受浮力越大</a:t>
            </a:r>
          </a:p>
        </p:txBody>
      </p:sp>
      <p:sp>
        <p:nvSpPr>
          <p:cNvPr id="8" name="下箭头 7"/>
          <p:cNvSpPr/>
          <p:nvPr/>
        </p:nvSpPr>
        <p:spPr>
          <a:xfrm>
            <a:off x="2856864" y="2568231"/>
            <a:ext cx="822325" cy="93599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3001735" y="472494"/>
            <a:ext cx="2131120" cy="647700"/>
            <a:chOff x="6969728" y="2678798"/>
            <a:chExt cx="2131120" cy="647700"/>
          </a:xfrm>
        </p:grpSpPr>
        <p:sp>
          <p:nvSpPr>
            <p:cNvPr id="17" name="圆角矩形 31">
              <a:extLst>
                <a:ext uri="{FF2B5EF4-FFF2-40B4-BE49-F238E27FC236}">
                  <a16:creationId xmlns:a16="http://schemas.microsoft.com/office/drawing/2014/main" xmlns="" id="{09461CE3-511E-4AFD-AB39-AE9A2F95FE02}"/>
                </a:ext>
              </a:extLst>
            </p:cNvPr>
            <p:cNvSpPr>
              <a:spLocks noChangeArrowheads="1"/>
            </p:cNvSpPr>
            <p:nvPr/>
          </p:nvSpPr>
          <p:spPr bwMode="auto">
            <a:xfrm>
              <a:off x="7459373" y="2879925"/>
              <a:ext cx="1641475" cy="431800"/>
            </a:xfrm>
            <a:prstGeom prst="roundRect">
              <a:avLst>
                <a:gd name="adj" fmla="val 16667"/>
              </a:avLst>
            </a:prstGeom>
            <a:solidFill>
              <a:srgbClr val="FFBF53">
                <a:lumMod val="40000"/>
                <a:lumOff val="60000"/>
              </a:srgbClr>
            </a:solidFill>
            <a:ln w="25400">
              <a:solidFill>
                <a:srgbClr val="02B3C5">
                  <a:lumMod val="75000"/>
                </a:srgbClr>
              </a:solidFill>
              <a:round/>
              <a:headEnd/>
              <a:tailEnd/>
            </a:ln>
          </p:spPr>
          <p:txBody>
            <a:bodyPr/>
            <a:lstStyle/>
            <a:p>
              <a:pPr algn="ctr" fontAlgn="base">
                <a:lnSpc>
                  <a:spcPct val="110000"/>
                </a:lnSpc>
                <a:spcBef>
                  <a:spcPct val="0"/>
                </a:spcBef>
                <a:spcAft>
                  <a:spcPct val="0"/>
                </a:spcAft>
                <a:buFont typeface="Arial" panose="020B0604020202020204" pitchFamily="34" charset="0"/>
                <a:buNone/>
                <a:defRPr/>
              </a:pPr>
              <a:r>
                <a:rPr lang="zh-CN" altLang="en-US" sz="2000" b="1" kern="0" dirty="0">
                  <a:solidFill>
                    <a:prstClr val="black"/>
                  </a:solidFill>
                  <a:latin typeface="黑体" panose="02010609060101010101" pitchFamily="49" charset="-122"/>
                  <a:ea typeface="黑体" panose="02010609060101010101" pitchFamily="49" charset="-122"/>
                  <a:sym typeface="微软雅黑" panose="020B0503020204020204" pitchFamily="34" charset="-122"/>
                </a:rPr>
                <a:t>想想做做</a:t>
              </a:r>
            </a:p>
          </p:txBody>
        </p:sp>
        <p:pic>
          <p:nvPicPr>
            <p:cNvPr id="18"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16102" t="8041" r="13842" b="5246"/>
            <a:stretch/>
          </p:blipFill>
          <p:spPr bwMode="auto">
            <a:xfrm>
              <a:off x="6969728" y="2678798"/>
              <a:ext cx="647701" cy="647700"/>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41339"/>
                                        </p:tgtEl>
                                        <p:attrNameLst>
                                          <p:attrName>style.visibility</p:attrName>
                                        </p:attrNameLst>
                                      </p:cBhvr>
                                      <p:to>
                                        <p:strVal val="visible"/>
                                      </p:to>
                                    </p:set>
                                  </p:childTnLst>
                                </p:cTn>
                              </p:par>
                            </p:childTnLst>
                          </p:cTn>
                        </p:par>
                        <p:par>
                          <p:cTn id="7" fill="hold">
                            <p:stCondLst>
                              <p:cond delay="0"/>
                            </p:stCondLst>
                            <p:childTnLst>
                              <p:par>
                                <p:cTn id="8" presetID="24" presetClass="entr" presetSubtype="0" fill="hold" nodeType="afterEffect">
                                  <p:stCondLst>
                                    <p:cond delay="0"/>
                                  </p:stCondLst>
                                  <p:childTnLst>
                                    <p:set>
                                      <p:cBhvr>
                                        <p:cTn id="9" dur="1" fill="hold">
                                          <p:stCondLst>
                                            <p:cond delay="0"/>
                                          </p:stCondLst>
                                        </p:cTn>
                                        <p:tgtEl>
                                          <p:spTgt spid="7"/>
                                        </p:tgtEl>
                                        <p:attrNameLst>
                                          <p:attrName>style.visibility</p:attrName>
                                        </p:attrNameLst>
                                      </p:cBhvr>
                                      <p:to>
                                        <p:strVal val="visible"/>
                                      </p:to>
                                    </p:set>
                                    <p:anim to="" calcmode="lin" valueType="num">
                                      <p:cBhvr>
                                        <p:cTn id="10" dur="1" fill="hold"/>
                                        <p:tgtEl>
                                          <p:spTgt spid="7"/>
                                        </p:tgtEl>
                                      </p:cBhvr>
                                    </p:anim>
                                  </p:childTnLst>
                                </p:cTn>
                              </p:par>
                            </p:childTnLst>
                          </p:cTn>
                        </p:par>
                      </p:childTnLst>
                    </p:cTn>
                  </p:par>
                  <p:par>
                    <p:cTn id="11" fill="hold">
                      <p:stCondLst>
                        <p:cond delay="indefinite"/>
                      </p:stCondLst>
                      <p:childTnLst>
                        <p:par>
                          <p:cTn id="12" fill="hold">
                            <p:stCondLst>
                              <p:cond delay="0"/>
                            </p:stCondLst>
                            <p:childTnLst>
                              <p:par>
                                <p:cTn id="13" presetID="24"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 to="" calcmode="lin" valueType="num">
                                      <p:cBhvr>
                                        <p:cTn id="15" dur="1" fill="hold"/>
                                        <p:tgtEl>
                                          <p:spTgt spid="8"/>
                                        </p:tgtEl>
                                      </p:cBhvr>
                                    </p:anim>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500" fill="hold">
                                          <p:stCondLst>
                                            <p:cond delay="0"/>
                                          </p:stCondLst>
                                        </p:cTn>
                                        <p:tgtEl>
                                          <p:spTgt spid="9"/>
                                        </p:tgtEl>
                                        <p:attrNameLst>
                                          <p:attrName>style.visibility</p:attrName>
                                        </p:attrNameLst>
                                      </p:cBhvr>
                                      <p:to>
                                        <p:strVal val="visible"/>
                                      </p:to>
                                    </p:set>
                                    <p:animEffect transition="in" filter="blinds(horizontal)">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339" grpId="0" bldLvl="0" animBg="1"/>
      <p:bldP spid="9" grpId="0" bldLvl="0" animBg="1"/>
      <p:bldP spid="8"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9" name="文本框 172038"/>
          <p:cNvSpPr txBox="1"/>
          <p:nvPr/>
        </p:nvSpPr>
        <p:spPr>
          <a:xfrm>
            <a:off x="5243626" y="952727"/>
            <a:ext cx="3133725" cy="1938992"/>
          </a:xfrm>
          <a:prstGeom prst="rect">
            <a:avLst/>
          </a:prstGeom>
          <a:noFill/>
          <a:ln w="28575">
            <a:solidFill>
              <a:schemeClr val="accent3">
                <a:lumMod val="75000"/>
              </a:schemeClr>
            </a:solidFill>
          </a:ln>
        </p:spPr>
        <p:txBody>
          <a:bodyPr wrap="square">
            <a:spAutoFit/>
          </a:bodyPr>
          <a:lstStyle/>
          <a:p>
            <a:pPr eaLnBrk="1" hangingPunct="1">
              <a:lnSpc>
                <a:spcPct val="125000"/>
              </a:lnSpc>
            </a:pPr>
            <a:r>
              <a:rPr lang="zh-CN" altLang="en-US" sz="2400" b="1" dirty="0">
                <a:latin typeface="Times New Roman" panose="02020603050405020304" charset="0"/>
                <a:ea typeface="宋体" panose="02010600030101010101" pitchFamily="2" charset="-122"/>
              </a:rPr>
              <a:t>换言之，</a:t>
            </a:r>
            <a:r>
              <a:rPr lang="zh-CN" altLang="en-US" sz="2400" b="1" dirty="0">
                <a:ea typeface="宋体" panose="02010600030101010101" pitchFamily="2" charset="-122"/>
                <a:sym typeface="+mn-ea"/>
              </a:rPr>
              <a:t>物体</a:t>
            </a:r>
            <a:r>
              <a:rPr lang="zh-CN" altLang="en-US" sz="2400" b="1" dirty="0">
                <a:solidFill>
                  <a:srgbClr val="FF0000"/>
                </a:solidFill>
                <a:ea typeface="宋体" panose="02010600030101010101" pitchFamily="2" charset="-122"/>
                <a:sym typeface="+mn-ea"/>
              </a:rPr>
              <a:t>排开液体的体积</a:t>
            </a:r>
            <a:r>
              <a:rPr lang="zh-CN" altLang="en-US" sz="2400" b="1" dirty="0">
                <a:ea typeface="宋体" panose="02010600030101010101" pitchFamily="2" charset="-122"/>
                <a:sym typeface="+mn-ea"/>
              </a:rPr>
              <a:t>越大、液体的密度越大，它受到的浮力就越大。</a:t>
            </a:r>
            <a:endParaRPr lang="zh-CN" altLang="en-US" sz="2400" b="1" dirty="0">
              <a:solidFill>
                <a:schemeClr val="tx1"/>
              </a:solidFill>
              <a:latin typeface="Times New Roman" panose="02020603050405020304" charset="0"/>
              <a:ea typeface="宋体" panose="02010600030101010101" pitchFamily="2" charset="-122"/>
            </a:endParaRPr>
          </a:p>
        </p:txBody>
      </p:sp>
      <p:sp>
        <p:nvSpPr>
          <p:cNvPr id="172040" name="TextBox 8"/>
          <p:cNvSpPr/>
          <p:nvPr/>
        </p:nvSpPr>
        <p:spPr>
          <a:xfrm>
            <a:off x="931341" y="3117442"/>
            <a:ext cx="7265602" cy="509916"/>
          </a:xfrm>
          <a:prstGeom prst="roundRect">
            <a:avLst>
              <a:gd name="adj" fmla="val 22741"/>
            </a:avLst>
          </a:prstGeom>
          <a:solidFill>
            <a:schemeClr val="bg1"/>
          </a:solidFill>
          <a:ln w="25400" cap="flat" cmpd="sng">
            <a:solidFill>
              <a:srgbClr val="F79646"/>
            </a:solidFill>
            <a:prstDash val="solid"/>
            <a:headEnd type="none" w="med" len="med"/>
            <a:tailEnd type="none" w="med" len="med"/>
          </a:ln>
        </p:spPr>
        <p:txBody>
          <a:bodyPr wrap="square" tIns="0">
            <a:spAutoFit/>
          </a:bodyPr>
          <a:lstStyle/>
          <a:p>
            <a:pPr>
              <a:lnSpc>
                <a:spcPct val="120000"/>
              </a:lnSpc>
            </a:pPr>
            <a:r>
              <a:rPr lang="zh-CN" altLang="en-US" sz="2400" b="1" dirty="0">
                <a:solidFill>
                  <a:schemeClr val="tx1"/>
                </a:solidFill>
                <a:latin typeface="宋体" panose="02010600030101010101" pitchFamily="2" charset="-122"/>
                <a:ea typeface="宋体" panose="02010600030101010101" pitchFamily="2" charset="-122"/>
              </a:rPr>
              <a:t>浮力大小可能与</a:t>
            </a:r>
            <a:r>
              <a:rPr lang="zh-CN" altLang="en-US" sz="2400" b="1" dirty="0">
                <a:solidFill>
                  <a:schemeClr val="tx1"/>
                </a:solidFill>
                <a:ea typeface="宋体" panose="02010600030101010101" pitchFamily="2" charset="-122"/>
              </a:rPr>
              <a:t>排开</a:t>
            </a:r>
            <a:r>
              <a:rPr lang="zh-CN" altLang="en-US" sz="2400" b="1" dirty="0">
                <a:solidFill>
                  <a:srgbClr val="FF0000"/>
                </a:solidFill>
                <a:ea typeface="宋体" panose="02010600030101010101" pitchFamily="2" charset="-122"/>
              </a:rPr>
              <a:t>液体的体积</a:t>
            </a:r>
            <a:r>
              <a:rPr lang="en-US" altLang="zh-CN" sz="2400" b="1" dirty="0">
                <a:solidFill>
                  <a:srgbClr val="FF0000"/>
                </a:solidFill>
                <a:latin typeface="Times New Roman" panose="02020603050405020304" charset="0"/>
                <a:ea typeface="宋体" panose="02010600030101010101" pitchFamily="2" charset="-122"/>
              </a:rPr>
              <a:t>×</a:t>
            </a:r>
            <a:r>
              <a:rPr lang="zh-CN" altLang="en-US" sz="2400" b="1" dirty="0">
                <a:solidFill>
                  <a:srgbClr val="FF0000"/>
                </a:solidFill>
                <a:ea typeface="宋体" panose="02010600030101010101" pitchFamily="2" charset="-122"/>
              </a:rPr>
              <a:t>液体的密度</a:t>
            </a:r>
            <a:r>
              <a:rPr lang="zh-CN" altLang="en-US" sz="2400" b="1" dirty="0">
                <a:solidFill>
                  <a:schemeClr val="tx1"/>
                </a:solidFill>
                <a:ea typeface="宋体" panose="02010600030101010101" pitchFamily="2" charset="-122"/>
              </a:rPr>
              <a:t>有关</a:t>
            </a:r>
            <a:r>
              <a:rPr lang="zh-CN" altLang="en-US" sz="2400" b="1" dirty="0">
                <a:ea typeface="宋体" panose="02010600030101010101" pitchFamily="2" charset="-122"/>
              </a:rPr>
              <a:t>。</a:t>
            </a:r>
            <a:endParaRPr lang="zh-CN" altLang="en-US" sz="2400" b="1" dirty="0">
              <a:solidFill>
                <a:schemeClr val="tx1"/>
              </a:solidFill>
              <a:ea typeface="宋体" panose="02010600030101010101" pitchFamily="2" charset="-122"/>
            </a:endParaRPr>
          </a:p>
        </p:txBody>
      </p:sp>
      <p:sp>
        <p:nvSpPr>
          <p:cNvPr id="172041" name="TextBox 8"/>
          <p:cNvSpPr/>
          <p:nvPr/>
        </p:nvSpPr>
        <p:spPr>
          <a:xfrm>
            <a:off x="765606" y="952727"/>
            <a:ext cx="3105785" cy="1928389"/>
          </a:xfrm>
          <a:prstGeom prst="roundRect">
            <a:avLst>
              <a:gd name="adj" fmla="val 9648"/>
            </a:avLst>
          </a:prstGeom>
          <a:solidFill>
            <a:schemeClr val="bg1"/>
          </a:solidFill>
          <a:ln w="25400" cap="flat" cmpd="sng">
            <a:solidFill>
              <a:srgbClr val="F79646"/>
            </a:solidFill>
            <a:prstDash val="solid"/>
            <a:headEnd type="none" w="med" len="med"/>
            <a:tailEnd type="none" w="med" len="med"/>
          </a:ln>
        </p:spPr>
        <p:txBody>
          <a:bodyPr wrap="square" tIns="0">
            <a:spAutoFit/>
          </a:bodyPr>
          <a:lstStyle/>
          <a:p>
            <a:pPr eaLnBrk="1" hangingPunct="1">
              <a:lnSpc>
                <a:spcPct val="120000"/>
              </a:lnSpc>
            </a:pPr>
            <a:r>
              <a:rPr lang="zh-CN" altLang="en-US" sz="2400" b="1" dirty="0">
                <a:solidFill>
                  <a:schemeClr val="tx1"/>
                </a:solidFill>
                <a:ea typeface="宋体" panose="02010600030101010101" pitchFamily="2" charset="-122"/>
              </a:rPr>
              <a:t>实验表明：</a:t>
            </a:r>
            <a:r>
              <a:rPr lang="zh-CN" altLang="en-US" sz="2400" b="1" dirty="0">
                <a:ea typeface="宋体" panose="02010600030101010101" pitchFamily="2" charset="-122"/>
                <a:sym typeface="+mn-ea"/>
              </a:rPr>
              <a:t>物体</a:t>
            </a:r>
            <a:r>
              <a:rPr lang="zh-CN" altLang="en-US" sz="2400" b="1" dirty="0">
                <a:solidFill>
                  <a:srgbClr val="FF0000"/>
                </a:solidFill>
                <a:ea typeface="宋体" panose="02010600030101010101" pitchFamily="2" charset="-122"/>
                <a:sym typeface="+mn-ea"/>
              </a:rPr>
              <a:t>浸在液体中的体积</a:t>
            </a:r>
            <a:r>
              <a:rPr lang="zh-CN" altLang="en-US" sz="2400" b="1" dirty="0">
                <a:ea typeface="宋体" panose="02010600030101010101" pitchFamily="2" charset="-122"/>
                <a:sym typeface="+mn-ea"/>
              </a:rPr>
              <a:t>越大、液体的密度越大，它受到的浮力就越大。</a:t>
            </a:r>
            <a:endParaRPr lang="zh-CN" altLang="en-US" sz="2400" b="1" dirty="0">
              <a:solidFill>
                <a:schemeClr val="tx1"/>
              </a:solidFill>
              <a:ea typeface="宋体" panose="02010600030101010101" pitchFamily="2" charset="-122"/>
            </a:endParaRPr>
          </a:p>
        </p:txBody>
      </p:sp>
      <p:sp>
        <p:nvSpPr>
          <p:cNvPr id="172043" name="TextBox 8"/>
          <p:cNvSpPr/>
          <p:nvPr/>
        </p:nvSpPr>
        <p:spPr>
          <a:xfrm>
            <a:off x="1948611" y="4189525"/>
            <a:ext cx="5409565" cy="543967"/>
          </a:xfrm>
          <a:prstGeom prst="roundRect">
            <a:avLst>
              <a:gd name="adj" fmla="val 17463"/>
            </a:avLst>
          </a:prstGeom>
          <a:noFill/>
          <a:ln w="25400" cap="flat" cmpd="sng">
            <a:solidFill>
              <a:srgbClr val="F79646"/>
            </a:solidFill>
            <a:prstDash val="solid"/>
            <a:headEnd type="none" w="med" len="med"/>
            <a:tailEnd type="none" w="med" len="med"/>
          </a:ln>
        </p:spPr>
        <p:txBody>
          <a:bodyPr wrap="square" tIns="0">
            <a:spAutoFit/>
          </a:bodyPr>
          <a:lstStyle/>
          <a:p>
            <a:pPr eaLnBrk="1" hangingPunct="1">
              <a:lnSpc>
                <a:spcPct val="120000"/>
              </a:lnSpc>
            </a:pPr>
            <a:r>
              <a:rPr lang="zh-CN" altLang="en-US" sz="2400" b="1" dirty="0">
                <a:latin typeface="宋体" panose="02010600030101010101" pitchFamily="2" charset="-122"/>
                <a:ea typeface="宋体" panose="02010600030101010101" pitchFamily="2" charset="-122"/>
              </a:rPr>
              <a:t>浮力大小可能与</a:t>
            </a:r>
            <a:r>
              <a:rPr lang="zh-CN" altLang="en-US" sz="2400" b="1" dirty="0">
                <a:ea typeface="宋体" panose="02010600030101010101" pitchFamily="2" charset="-122"/>
              </a:rPr>
              <a:t>排开</a:t>
            </a:r>
            <a:r>
              <a:rPr lang="zh-CN" altLang="en-US" sz="2400" b="1" dirty="0">
                <a:solidFill>
                  <a:srgbClr val="FF0000"/>
                </a:solidFill>
                <a:ea typeface="宋体" panose="02010600030101010101" pitchFamily="2" charset="-122"/>
              </a:rPr>
              <a:t>液体的重力</a:t>
            </a:r>
            <a:r>
              <a:rPr lang="zh-CN" altLang="en-US" sz="2400" b="1" dirty="0">
                <a:ea typeface="宋体" panose="02010600030101010101" pitchFamily="2" charset="-122"/>
              </a:rPr>
              <a:t>有关。</a:t>
            </a:r>
          </a:p>
        </p:txBody>
      </p:sp>
      <p:sp>
        <p:nvSpPr>
          <p:cNvPr id="2" name="空心弧 1"/>
          <p:cNvSpPr/>
          <p:nvPr/>
        </p:nvSpPr>
        <p:spPr>
          <a:xfrm flipV="1">
            <a:off x="4651806" y="3213962"/>
            <a:ext cx="2150745" cy="883285"/>
          </a:xfrm>
          <a:prstGeom prst="blockArc">
            <a:avLst>
              <a:gd name="adj1" fmla="val 10800000"/>
              <a:gd name="adj2" fmla="val 23220"/>
              <a:gd name="adj3" fmla="val 1440"/>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燕尾形箭头 2"/>
          <p:cNvSpPr/>
          <p:nvPr/>
        </p:nvSpPr>
        <p:spPr>
          <a:xfrm>
            <a:off x="4000296" y="1663927"/>
            <a:ext cx="1226820" cy="504825"/>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72041"/>
                                        </p:tgtEl>
                                        <p:attrNameLst>
                                          <p:attrName>style.visibility</p:attrName>
                                        </p:attrNameLst>
                                      </p:cBhvr>
                                      <p:to>
                                        <p:strVal val="visible"/>
                                      </p:to>
                                    </p:set>
                                    <p:animEffect transition="in" filter="blinds(horizontal)">
                                      <p:cBhvr>
                                        <p:cTn id="7" dur="500"/>
                                        <p:tgtEl>
                                          <p:spTgt spid="172041"/>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to="" calcmode="lin" valueType="num">
                                      <p:cBhvr>
                                        <p:cTn id="12" dur="1" fill="hold"/>
                                        <p:tgtEl>
                                          <p:spTgt spid="3"/>
                                        </p:tgtEl>
                                      </p:cBhvr>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7203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172040"/>
                                        </p:tgtEl>
                                        <p:attrNameLst>
                                          <p:attrName>style.visibility</p:attrName>
                                        </p:attrNameLst>
                                      </p:cBhvr>
                                      <p:to>
                                        <p:strVal val="visible"/>
                                      </p:to>
                                    </p:set>
                                    <p:animEffect transition="in" filter="blinds(horizontal)">
                                      <p:cBhvr>
                                        <p:cTn id="21" dur="500"/>
                                        <p:tgtEl>
                                          <p:spTgt spid="172040"/>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172043"/>
                                        </p:tgtEl>
                                        <p:attrNameLst>
                                          <p:attrName>style.visibility</p:attrName>
                                        </p:attrNameLst>
                                      </p:cBhvr>
                                      <p:to>
                                        <p:strVal val="visible"/>
                                      </p:to>
                                    </p:set>
                                    <p:animEffect transition="in" filter="blinds(horizontal)">
                                      <p:cBhvr>
                                        <p:cTn id="26" dur="500"/>
                                        <p:tgtEl>
                                          <p:spTgt spid="172043"/>
                                        </p:tgtEl>
                                      </p:cBhvr>
                                    </p:animEffect>
                                  </p:childTnLst>
                                </p:cTn>
                              </p:par>
                              <p:par>
                                <p:cTn id="27" presetID="24" presetClass="entr" presetSubtype="0" fill="hold" grpId="0" nodeType="withEffect">
                                  <p:stCondLst>
                                    <p:cond delay="0"/>
                                  </p:stCondLst>
                                  <p:childTnLst>
                                    <p:set>
                                      <p:cBhvr>
                                        <p:cTn id="28" dur="1" fill="hold">
                                          <p:stCondLst>
                                            <p:cond delay="0"/>
                                          </p:stCondLst>
                                        </p:cTn>
                                        <p:tgtEl>
                                          <p:spTgt spid="2"/>
                                        </p:tgtEl>
                                        <p:attrNameLst>
                                          <p:attrName>style.visibility</p:attrName>
                                        </p:attrNameLst>
                                      </p:cBhvr>
                                      <p:to>
                                        <p:strVal val="visible"/>
                                      </p:to>
                                    </p:set>
                                    <p:anim to="" calcmode="lin" valueType="num">
                                      <p:cBhvr>
                                        <p:cTn id="29"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039" grpId="0" bldLvl="0" animBg="1"/>
      <p:bldP spid="172040" grpId="0" bldLvl="0" animBg="1"/>
      <p:bldP spid="172041" grpId="0" bldLvl="0" animBg="1"/>
      <p:bldP spid="172043" grpId="0" bldLvl="0" animBg="1"/>
      <p:bldP spid="2" grpId="0" animBg="1"/>
      <p:bldP spid="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768600" y="563880"/>
            <a:ext cx="4042410" cy="463550"/>
            <a:chOff x="4360" y="888"/>
            <a:chExt cx="6366" cy="730"/>
          </a:xfrm>
        </p:grpSpPr>
        <p:grpSp>
          <p:nvGrpSpPr>
            <p:cNvPr id="8200" name="组合 18"/>
            <p:cNvGrpSpPr/>
            <p:nvPr/>
          </p:nvGrpSpPr>
          <p:grpSpPr bwMode="auto">
            <a:xfrm>
              <a:off x="4360" y="946"/>
              <a:ext cx="2343" cy="672"/>
              <a:chOff x="2004695" y="686607"/>
              <a:chExt cx="1983740" cy="570436"/>
            </a:xfrm>
          </p:grpSpPr>
          <p:sp>
            <p:nvSpPr>
              <p:cNvPr id="21" name="圆角矩形 20"/>
              <p:cNvSpPr/>
              <p:nvPr/>
            </p:nvSpPr>
            <p:spPr>
              <a:xfrm>
                <a:off x="2005542" y="686607"/>
                <a:ext cx="1893147" cy="555157"/>
              </a:xfrm>
              <a:prstGeom prst="roundRect">
                <a:avLst/>
              </a:prstGeom>
              <a:solidFill>
                <a:srgbClr val="F07474">
                  <a:lumMod val="75000"/>
                </a:srgbClr>
              </a:solidFill>
              <a:ln w="25400" cap="flat" cmpd="sng" algn="ctr">
                <a:noFill/>
                <a:prstDash val="solid"/>
              </a:ln>
              <a:effectLst/>
            </p:spPr>
            <p:txBody>
              <a:bodyPr anchor="ctr"/>
              <a:lstStyle/>
              <a:p>
                <a:pPr algn="ctr" eaLnBrk="0" fontAlgn="auto" hangingPunct="0">
                  <a:spcBef>
                    <a:spcPts val="0"/>
                  </a:spcBef>
                  <a:spcAft>
                    <a:spcPts val="0"/>
                  </a:spcAft>
                  <a:defRPr/>
                </a:pPr>
                <a:endParaRPr kumimoji="1" lang="zh-CN" altLang="en-US" sz="100"/>
              </a:p>
            </p:txBody>
          </p:sp>
          <p:sp>
            <p:nvSpPr>
              <p:cNvPr id="30737" name="矩形 1"/>
              <p:cNvSpPr>
                <a:spLocks noChangeArrowheads="1"/>
              </p:cNvSpPr>
              <p:nvPr/>
            </p:nvSpPr>
            <p:spPr bwMode="auto">
              <a:xfrm>
                <a:off x="2004695" y="740934"/>
                <a:ext cx="1983740" cy="516109"/>
              </a:xfrm>
              <a:prstGeom prst="rect">
                <a:avLst/>
              </a:prstGeom>
              <a:noFill/>
              <a:ln w="9525">
                <a:noFill/>
                <a:miter lim="800000"/>
              </a:ln>
            </p:spPr>
            <p:txBody>
              <a:bodyPr wrap="square">
                <a:spAutoFit/>
              </a:bodyPr>
              <a:lstStyle/>
              <a:p>
                <a:pPr algn="ctr">
                  <a:lnSpc>
                    <a:spcPct val="80000"/>
                  </a:lnSpc>
                </a:pPr>
                <a:r>
                  <a:rPr lang="zh-CN" altLang="en-US" sz="2400" dirty="0">
                    <a:solidFill>
                      <a:sysClr val="window" lastClr="FFFFFF"/>
                    </a:solidFill>
                    <a:latin typeface="Times New Roman" panose="02020603050405020304" charset="0"/>
                    <a:ea typeface="黑体" panose="02010609060101010101" pitchFamily="49" charset="-122"/>
                  </a:rPr>
                  <a:t>知识点 </a:t>
                </a:r>
                <a:r>
                  <a:rPr lang="en-US" altLang="zh-CN" sz="2400" b="1" dirty="0">
                    <a:solidFill>
                      <a:sysClr val="window" lastClr="FFFFFF"/>
                    </a:solidFill>
                    <a:latin typeface="Times New Roman" panose="02020603050405020304" charset="0"/>
                    <a:ea typeface="黑体" panose="02010609060101010101" pitchFamily="49" charset="-122"/>
                  </a:rPr>
                  <a:t>2</a:t>
                </a:r>
                <a:endParaRPr lang="zh-CN" altLang="en-US" sz="2400" b="1" dirty="0">
                  <a:solidFill>
                    <a:sysClr val="window" lastClr="FFFFFF"/>
                  </a:solidFill>
                  <a:latin typeface="Times New Roman" panose="02020603050405020304" charset="0"/>
                  <a:ea typeface="黑体" panose="02010609060101010101" pitchFamily="49" charset="-122"/>
                </a:endParaRPr>
              </a:p>
            </p:txBody>
          </p:sp>
        </p:grpSp>
        <p:sp>
          <p:nvSpPr>
            <p:cNvPr id="22" name="矩形 4"/>
            <p:cNvSpPr>
              <a:spLocks noChangeArrowheads="1"/>
            </p:cNvSpPr>
            <p:nvPr/>
          </p:nvSpPr>
          <p:spPr bwMode="auto">
            <a:xfrm>
              <a:off x="7026" y="888"/>
              <a:ext cx="3700" cy="725"/>
            </a:xfrm>
            <a:prstGeom prst="rect">
              <a:avLst/>
            </a:prstGeom>
            <a:noFill/>
            <a:ln w="9525">
              <a:noFill/>
              <a:miter lim="800000"/>
            </a:ln>
          </p:spPr>
          <p:txBody>
            <a:bodyPr wrap="square">
              <a:spAutoFit/>
            </a:bodyPr>
            <a:lstStyle/>
            <a:p>
              <a:pPr>
                <a:defRPr/>
              </a:pPr>
              <a:r>
                <a:rPr lang="zh-CN" altLang="en-US" sz="2400" b="1" dirty="0">
                  <a:latin typeface="Times New Roman" panose="02020603050405020304" charset="0"/>
                  <a:ea typeface="黑体" panose="02010609060101010101" pitchFamily="49" charset="-122"/>
                </a:rPr>
                <a:t>浮力的大小</a:t>
              </a:r>
            </a:p>
          </p:txBody>
        </p:sp>
      </p:grpSp>
      <p:sp>
        <p:nvSpPr>
          <p:cNvPr id="32772" name="矩形 12290"/>
          <p:cNvSpPr>
            <a:spLocks noChangeArrowheads="1"/>
          </p:cNvSpPr>
          <p:nvPr/>
        </p:nvSpPr>
        <p:spPr bwMode="auto">
          <a:xfrm>
            <a:off x="1111" y="1126861"/>
            <a:ext cx="9141619" cy="519113"/>
          </a:xfrm>
          <a:prstGeom prst="rect">
            <a:avLst/>
          </a:prstGeom>
          <a:solidFill>
            <a:srgbClr val="333399"/>
          </a:solidFill>
          <a:ln w="9525">
            <a:noFill/>
            <a:miter lim="800000"/>
          </a:ln>
        </p:spPr>
        <p:txBody>
          <a:bodyPr lIns="91437" tIns="45718" rIns="91437" bIns="45718" anchor="ctr"/>
          <a:lstStyle/>
          <a:p>
            <a:pPr algn="ctr" defTabSz="1219200">
              <a:buFont typeface="Arial" panose="020B0604020202020204" pitchFamily="34" charset="0"/>
              <a:buNone/>
            </a:pPr>
            <a:r>
              <a:rPr lang="zh-CN" altLang="en-US" sz="2400" b="1" dirty="0">
                <a:solidFill>
                  <a:srgbClr val="FFFF00"/>
                </a:solidFill>
                <a:latin typeface="黑体" panose="02010609060101010101" pitchFamily="49" charset="-122"/>
                <a:ea typeface="黑体" panose="02010609060101010101" pitchFamily="49" charset="-122"/>
                <a:cs typeface="黑体" panose="02010609060101010101" pitchFamily="49" charset="-122"/>
              </a:rPr>
              <a:t>探究：浮力的大小跟排开液体所受重力的关系</a:t>
            </a:r>
          </a:p>
        </p:txBody>
      </p:sp>
      <p:sp>
        <p:nvSpPr>
          <p:cNvPr id="22531" name="文本框 22530"/>
          <p:cNvSpPr txBox="1"/>
          <p:nvPr/>
        </p:nvSpPr>
        <p:spPr>
          <a:xfrm>
            <a:off x="161925" y="1746250"/>
            <a:ext cx="4619800" cy="830997"/>
          </a:xfrm>
          <a:prstGeom prst="rect">
            <a:avLst/>
          </a:prstGeom>
          <a:noFill/>
          <a:ln w="12700">
            <a:noFill/>
          </a:ln>
        </p:spPr>
        <p:txBody>
          <a:bodyPr wrap="square">
            <a:spAutoFit/>
          </a:bodyPr>
          <a:lstStyle/>
          <a:p>
            <a:pPr>
              <a:spcBef>
                <a:spcPct val="50000"/>
              </a:spcBef>
            </a:pPr>
            <a:r>
              <a:rPr lang="en-US" altLang="zh-CN" sz="2400" b="1" dirty="0">
                <a:solidFill>
                  <a:srgbClr val="0000FF"/>
                </a:solidFill>
                <a:latin typeface="黑体" panose="02010609060101010101" pitchFamily="49" charset="-122"/>
                <a:ea typeface="黑体" panose="02010609060101010101" pitchFamily="49" charset="-122"/>
              </a:rPr>
              <a:t>【</a:t>
            </a:r>
            <a:r>
              <a:rPr lang="zh-CN" altLang="en-US" sz="2400" b="1" dirty="0">
                <a:solidFill>
                  <a:srgbClr val="0000FF"/>
                </a:solidFill>
                <a:latin typeface="黑体" panose="02010609060101010101" pitchFamily="49" charset="-122"/>
                <a:ea typeface="黑体" panose="02010609060101010101" pitchFamily="49" charset="-122"/>
              </a:rPr>
              <a:t>实验器材</a:t>
            </a:r>
            <a:r>
              <a:rPr lang="en-US" altLang="zh-CN" sz="2400" b="1" dirty="0">
                <a:solidFill>
                  <a:srgbClr val="0000FF"/>
                </a:solidFill>
                <a:latin typeface="黑体" panose="02010609060101010101" pitchFamily="49" charset="-122"/>
                <a:ea typeface="黑体" panose="02010609060101010101" pitchFamily="49" charset="-122"/>
              </a:rPr>
              <a:t>】</a:t>
            </a:r>
            <a:r>
              <a:rPr lang="zh-CN" altLang="en-US" sz="2400" b="1" dirty="0">
                <a:latin typeface="宋体" panose="02010600030101010101" pitchFamily="2" charset="-122"/>
                <a:ea typeface="宋体" panose="02010600030101010101" pitchFamily="2" charset="-122"/>
              </a:rPr>
              <a:t>石块、铝块、铁块、溢水杯、空杯、测力计、水</a:t>
            </a:r>
          </a:p>
        </p:txBody>
      </p:sp>
      <p:pic>
        <p:nvPicPr>
          <p:cNvPr id="22532" name="图片 22531" descr="测出石块的重力"/>
          <p:cNvPicPr>
            <a:picLocks noChangeAspect="1"/>
          </p:cNvPicPr>
          <p:nvPr/>
        </p:nvPicPr>
        <p:blipFill>
          <a:blip r:embed="rId2">
            <a:clrChange>
              <a:clrFrom>
                <a:srgbClr val="E8E8E8"/>
              </a:clrFrom>
              <a:clrTo>
                <a:srgbClr val="E8E8E8">
                  <a:alpha val="0"/>
                </a:srgbClr>
              </a:clrTo>
            </a:clrChange>
          </a:blip>
          <a:stretch>
            <a:fillRect/>
          </a:stretch>
        </p:blipFill>
        <p:spPr>
          <a:xfrm>
            <a:off x="4900930" y="1776731"/>
            <a:ext cx="898533" cy="3197942"/>
          </a:xfrm>
          <a:prstGeom prst="rect">
            <a:avLst/>
          </a:prstGeom>
          <a:noFill/>
          <a:ln w="9525">
            <a:noFill/>
          </a:ln>
        </p:spPr>
      </p:pic>
      <p:sp>
        <p:nvSpPr>
          <p:cNvPr id="22533" name="文本框 22532"/>
          <p:cNvSpPr txBox="1"/>
          <p:nvPr/>
        </p:nvSpPr>
        <p:spPr>
          <a:xfrm>
            <a:off x="345439" y="3162737"/>
            <a:ext cx="4134485" cy="829945"/>
          </a:xfrm>
          <a:prstGeom prst="rect">
            <a:avLst/>
          </a:prstGeom>
          <a:noFill/>
          <a:ln w="12700">
            <a:noFill/>
          </a:ln>
        </p:spPr>
        <p:txBody>
          <a:bodyPr wrap="square">
            <a:spAutoFit/>
          </a:bodyPr>
          <a:lstStyle/>
          <a:p>
            <a:pPr>
              <a:spcBef>
                <a:spcPct val="50000"/>
              </a:spcBef>
            </a:pPr>
            <a:r>
              <a:rPr lang="zh-CN" altLang="zh-CN" sz="2400" b="1" dirty="0">
                <a:latin typeface="Times New Roman" panose="02020603050405020304" pitchFamily="18" charset="0"/>
                <a:ea typeface="宋体" panose="02010600030101010101" pitchFamily="2" charset="-122"/>
                <a:cs typeface="Times New Roman" panose="02020603050405020304" pitchFamily="18" charset="0"/>
              </a:rPr>
              <a:t>⑴</a:t>
            </a:r>
            <a:r>
              <a:rPr lang="zh-CN" altLang="en-US" sz="2400" b="1" dirty="0">
                <a:latin typeface="Times New Roman" panose="02020603050405020304" pitchFamily="18" charset="0"/>
                <a:ea typeface="宋体" panose="02010600030101010101" pitchFamily="2" charset="-122"/>
                <a:cs typeface="Times New Roman" panose="02020603050405020304" pitchFamily="18" charset="0"/>
              </a:rPr>
              <a:t>用弹簧测力计先测出石块的重力</a:t>
            </a:r>
            <a:r>
              <a:rPr lang="en-US" altLang="zh-CN" sz="2400" b="1" i="1" dirty="0">
                <a:latin typeface="Times New Roman" panose="02020603050405020304" pitchFamily="18" charset="0"/>
                <a:ea typeface="宋体" panose="02010600030101010101" pitchFamily="2" charset="-122"/>
                <a:cs typeface="Times New Roman" panose="02020603050405020304" pitchFamily="18" charset="0"/>
              </a:rPr>
              <a:t>G</a:t>
            </a:r>
            <a:r>
              <a:rPr lang="zh-CN" altLang="en-US" sz="2400" b="1" dirty="0">
                <a:latin typeface="Times New Roman" panose="02020603050405020304" pitchFamily="18" charset="0"/>
                <a:ea typeface="宋体" panose="02010600030101010101" pitchFamily="2" charset="-122"/>
                <a:cs typeface="Times New Roman" panose="02020603050405020304" pitchFamily="18" charset="0"/>
              </a:rPr>
              <a:t>。</a:t>
            </a:r>
          </a:p>
        </p:txBody>
      </p:sp>
      <p:sp>
        <p:nvSpPr>
          <p:cNvPr id="22534" name="文本框 22533"/>
          <p:cNvSpPr txBox="1"/>
          <p:nvPr/>
        </p:nvSpPr>
        <p:spPr>
          <a:xfrm>
            <a:off x="273685" y="4064635"/>
            <a:ext cx="4277995" cy="829945"/>
          </a:xfrm>
          <a:prstGeom prst="rect">
            <a:avLst/>
          </a:prstGeom>
          <a:noFill/>
          <a:ln w="12700">
            <a:noFill/>
          </a:ln>
        </p:spPr>
        <p:txBody>
          <a:bodyPr wrap="square">
            <a:spAutoFit/>
          </a:bodyPr>
          <a:lstStyle/>
          <a:p>
            <a:pPr>
              <a:spcBef>
                <a:spcPct val="50000"/>
              </a:spcBef>
            </a:pPr>
            <a:r>
              <a:rPr lang="zh-CN" altLang="zh-CN" sz="2400" b="1" dirty="0">
                <a:latin typeface="Times New Roman" panose="02020603050405020304" pitchFamily="18" charset="0"/>
                <a:ea typeface="宋体" panose="02010600030101010101" pitchFamily="2" charset="-122"/>
                <a:cs typeface="Times New Roman" panose="02020603050405020304" pitchFamily="18" charset="0"/>
              </a:rPr>
              <a:t>⑵</a:t>
            </a:r>
            <a:r>
              <a:rPr lang="zh-CN" altLang="en-US" sz="2400" b="1" dirty="0">
                <a:latin typeface="Times New Roman" panose="02020603050405020304" pitchFamily="18" charset="0"/>
                <a:ea typeface="宋体" panose="02010600030101010101" pitchFamily="2" charset="-122"/>
                <a:cs typeface="Times New Roman" panose="02020603050405020304" pitchFamily="18" charset="0"/>
              </a:rPr>
              <a:t>用弹簧测力计再测出空杯子的重力</a:t>
            </a:r>
            <a:r>
              <a:rPr lang="en-US" altLang="zh-CN" sz="2400" b="1" i="1" dirty="0">
                <a:latin typeface="Times New Roman" panose="02020603050405020304" pitchFamily="18" charset="0"/>
                <a:ea typeface="宋体" panose="02010600030101010101" pitchFamily="2" charset="-122"/>
                <a:cs typeface="Times New Roman" panose="02020603050405020304" pitchFamily="18" charset="0"/>
              </a:rPr>
              <a:t>G</a:t>
            </a:r>
            <a:r>
              <a:rPr lang="zh-CN" altLang="en-US" sz="2400" b="1" baseline="-25000" dirty="0">
                <a:latin typeface="Times New Roman" panose="02020603050405020304" pitchFamily="18" charset="0"/>
                <a:ea typeface="宋体" panose="02010600030101010101" pitchFamily="2" charset="-122"/>
                <a:cs typeface="Times New Roman" panose="02020603050405020304" pitchFamily="18" charset="0"/>
              </a:rPr>
              <a:t>杯</a:t>
            </a:r>
            <a:r>
              <a:rPr lang="zh-CN" altLang="en-US" sz="2400" b="1" dirty="0">
                <a:latin typeface="Times New Roman" panose="02020603050405020304" pitchFamily="18" charset="0"/>
                <a:ea typeface="宋体" panose="02010600030101010101" pitchFamily="2" charset="-122"/>
                <a:cs typeface="Times New Roman" panose="02020603050405020304" pitchFamily="18" charset="0"/>
              </a:rPr>
              <a:t>。</a:t>
            </a:r>
          </a:p>
        </p:txBody>
      </p:sp>
      <p:pic>
        <p:nvPicPr>
          <p:cNvPr id="22535" name="图片 22534" descr="测出空杯的重力"/>
          <p:cNvPicPr>
            <a:picLocks noChangeAspect="1"/>
          </p:cNvPicPr>
          <p:nvPr/>
        </p:nvPicPr>
        <p:blipFill>
          <a:blip r:embed="rId3">
            <a:clrChange>
              <a:clrFrom>
                <a:srgbClr val="E7E7E7"/>
              </a:clrFrom>
              <a:clrTo>
                <a:srgbClr val="E7E7E7">
                  <a:alpha val="0"/>
                </a:srgbClr>
              </a:clrTo>
            </a:clrChange>
          </a:blip>
          <a:stretch>
            <a:fillRect/>
          </a:stretch>
        </p:blipFill>
        <p:spPr>
          <a:xfrm>
            <a:off x="6932295" y="1764665"/>
            <a:ext cx="924482" cy="3210008"/>
          </a:xfrm>
          <a:prstGeom prst="rect">
            <a:avLst/>
          </a:prstGeom>
          <a:noFill/>
          <a:ln w="9525">
            <a:noFill/>
          </a:ln>
        </p:spPr>
      </p:pic>
      <p:sp>
        <p:nvSpPr>
          <p:cNvPr id="22536" name="圆角矩形标注 22535"/>
          <p:cNvSpPr/>
          <p:nvPr/>
        </p:nvSpPr>
        <p:spPr>
          <a:xfrm>
            <a:off x="5645785" y="2007870"/>
            <a:ext cx="1286510" cy="487680"/>
          </a:xfrm>
          <a:prstGeom prst="wedgeRoundRectCallout">
            <a:avLst>
              <a:gd name="adj1" fmla="val -56910"/>
              <a:gd name="adj2" fmla="val 116796"/>
              <a:gd name="adj3" fmla="val 16667"/>
            </a:avLst>
          </a:prstGeom>
          <a:solidFill>
            <a:srgbClr val="CCFFCC">
              <a:alpha val="58000"/>
            </a:srgbClr>
          </a:solidFill>
          <a:ln w="12700" cap="sq" cmpd="sng">
            <a:solidFill>
              <a:schemeClr val="tx1"/>
            </a:solidFill>
            <a:prstDash val="solid"/>
            <a:miter/>
            <a:headEnd type="none" w="sm" len="sm"/>
            <a:tailEnd type="none" w="sm" len="sm"/>
          </a:ln>
        </p:spPr>
        <p:txBody>
          <a:bodyPr/>
          <a:lstStyle/>
          <a:p>
            <a:pPr algn="ctr"/>
            <a:r>
              <a:rPr lang="en-US" altLang="zh-CN">
                <a:latin typeface="Times New Roman" panose="02020603050405020304" charset="0"/>
                <a:ea typeface="宋体" panose="02010600030101010101" pitchFamily="2" charset="-122"/>
              </a:rPr>
              <a:t>1.15N</a:t>
            </a:r>
          </a:p>
        </p:txBody>
      </p:sp>
      <p:sp>
        <p:nvSpPr>
          <p:cNvPr id="22537" name="圆角矩形标注 22536"/>
          <p:cNvSpPr/>
          <p:nvPr/>
        </p:nvSpPr>
        <p:spPr>
          <a:xfrm>
            <a:off x="7722165" y="1797465"/>
            <a:ext cx="1286510" cy="517525"/>
          </a:xfrm>
          <a:prstGeom prst="wedgeRoundRectCallout">
            <a:avLst>
              <a:gd name="adj1" fmla="val -54931"/>
              <a:gd name="adj2" fmla="val 64523"/>
              <a:gd name="adj3" fmla="val 16667"/>
            </a:avLst>
          </a:prstGeom>
          <a:solidFill>
            <a:srgbClr val="CCFFCC">
              <a:alpha val="58000"/>
            </a:srgbClr>
          </a:solidFill>
          <a:ln w="12700" cap="sq" cmpd="sng">
            <a:solidFill>
              <a:schemeClr val="tx1"/>
            </a:solidFill>
            <a:prstDash val="solid"/>
            <a:miter/>
            <a:headEnd type="none" w="sm" len="sm"/>
            <a:tailEnd type="none" w="sm" len="sm"/>
          </a:ln>
        </p:spPr>
        <p:txBody>
          <a:bodyPr/>
          <a:lstStyle/>
          <a:p>
            <a:pPr algn="ctr"/>
            <a:r>
              <a:rPr lang="en-US" altLang="zh-CN">
                <a:latin typeface="Times New Roman" panose="02020603050405020304" charset="0"/>
                <a:ea typeface="宋体" panose="02010600030101010101" pitchFamily="2" charset="-122"/>
              </a:rPr>
              <a:t>0.45N</a:t>
            </a:r>
          </a:p>
        </p:txBody>
      </p:sp>
      <p:sp>
        <p:nvSpPr>
          <p:cNvPr id="4" name="文本框 3"/>
          <p:cNvSpPr txBox="1"/>
          <p:nvPr/>
        </p:nvSpPr>
        <p:spPr>
          <a:xfrm>
            <a:off x="178703" y="2602801"/>
            <a:ext cx="2813464" cy="461665"/>
          </a:xfrm>
          <a:prstGeom prst="rect">
            <a:avLst/>
          </a:prstGeom>
          <a:noFill/>
          <a:ln w="12700">
            <a:noFill/>
          </a:ln>
        </p:spPr>
        <p:txBody>
          <a:bodyPr wrap="square">
            <a:spAutoFit/>
          </a:bodyPr>
          <a:lstStyle/>
          <a:p>
            <a:pPr>
              <a:spcBef>
                <a:spcPct val="50000"/>
              </a:spcBef>
            </a:pPr>
            <a:r>
              <a:rPr lang="en-US" altLang="zh-CN" sz="2400" b="1" dirty="0">
                <a:solidFill>
                  <a:srgbClr val="0000FF"/>
                </a:solidFill>
                <a:latin typeface="黑体" panose="02010609060101010101" pitchFamily="49" charset="-122"/>
                <a:ea typeface="黑体" panose="02010609060101010101" pitchFamily="49" charset="-122"/>
              </a:rPr>
              <a:t>【</a:t>
            </a:r>
            <a:r>
              <a:rPr lang="zh-CN" altLang="en-US" sz="2400" b="1" dirty="0">
                <a:solidFill>
                  <a:srgbClr val="0000FF"/>
                </a:solidFill>
                <a:latin typeface="黑体" panose="02010609060101010101" pitchFamily="49" charset="-122"/>
                <a:ea typeface="黑体" panose="02010609060101010101" pitchFamily="49" charset="-122"/>
              </a:rPr>
              <a:t>实验步骤</a:t>
            </a:r>
            <a:r>
              <a:rPr lang="en-US" altLang="zh-CN" sz="2400" b="1" dirty="0">
                <a:solidFill>
                  <a:srgbClr val="0000FF"/>
                </a:solidFill>
                <a:latin typeface="黑体" panose="02010609060101010101" pitchFamily="49" charset="-122"/>
                <a:ea typeface="黑体" panose="02010609060101010101" pitchFamily="49" charset="-122"/>
              </a:rPr>
              <a:t>】</a:t>
            </a:r>
            <a:endParaRPr lang="zh-CN" altLang="en-US" sz="2400" b="1" dirty="0">
              <a:solidFill>
                <a:srgbClr val="0000FF"/>
              </a:solidFill>
              <a:latin typeface="黑体" panose="02010609060101010101" pitchFamily="49" charset="-122"/>
              <a:ea typeface="黑体" panose="02010609060101010101"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2531"/>
                                        </p:tgtEl>
                                        <p:attrNameLst>
                                          <p:attrName>style.visibility</p:attrName>
                                        </p:attrNameLst>
                                      </p:cBhvr>
                                      <p:to>
                                        <p:strVal val="visible"/>
                                      </p:to>
                                    </p:set>
                                    <p:anim calcmode="discrete" valueType="clr">
                                      <p:cBhvr override="childStyle">
                                        <p:cTn id="7" dur="80"/>
                                        <p:tgtEl>
                                          <p:spTgt spid="22531"/>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2531"/>
                                        </p:tgtEl>
                                        <p:attrNameLst>
                                          <p:attrName>fillcolor</p:attrName>
                                        </p:attrNameLst>
                                      </p:cBhvr>
                                      <p:tavLst>
                                        <p:tav tm="0">
                                          <p:val>
                                            <p:clrVal>
                                              <a:schemeClr val="accent2"/>
                                            </p:clrVal>
                                          </p:val>
                                        </p:tav>
                                        <p:tav tm="50000">
                                          <p:val>
                                            <p:clrVal>
                                              <a:schemeClr val="hlink"/>
                                            </p:clrVal>
                                          </p:val>
                                        </p:tav>
                                      </p:tavLst>
                                    </p:anim>
                                    <p:set>
                                      <p:cBhvr>
                                        <p:cTn id="9" dur="80"/>
                                        <p:tgtEl>
                                          <p:spTgt spid="22531"/>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4"/>
                                        </p:tgtEl>
                                        <p:attrNameLst>
                                          <p:attrName>style.visibility</p:attrName>
                                        </p:attrNameLst>
                                      </p:cBhvr>
                                      <p:to>
                                        <p:strVal val="visible"/>
                                      </p:to>
                                    </p:set>
                                    <p:anim calcmode="discrete" valueType="clr">
                                      <p:cBhvr override="childStyle">
                                        <p:cTn id="14"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4"/>
                                        </p:tgtEl>
                                        <p:attrNameLst>
                                          <p:attrName>fillcolor</p:attrName>
                                        </p:attrNameLst>
                                      </p:cBhvr>
                                      <p:tavLst>
                                        <p:tav tm="0">
                                          <p:val>
                                            <p:clrVal>
                                              <a:schemeClr val="accent2"/>
                                            </p:clrVal>
                                          </p:val>
                                        </p:tav>
                                        <p:tav tm="50000">
                                          <p:val>
                                            <p:clrVal>
                                              <a:schemeClr val="hlink"/>
                                            </p:clrVal>
                                          </p:val>
                                        </p:tav>
                                      </p:tavLst>
                                    </p:anim>
                                    <p:set>
                                      <p:cBhvr>
                                        <p:cTn id="16" dur="80"/>
                                        <p:tgtEl>
                                          <p:spTgt spid="4"/>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grpId="0" nodeType="clickEffect">
                                  <p:stCondLst>
                                    <p:cond delay="0"/>
                                  </p:stCondLst>
                                  <p:iterate type="lt">
                                    <p:tmPct val="50000"/>
                                  </p:iterate>
                                  <p:childTnLst>
                                    <p:set>
                                      <p:cBhvr>
                                        <p:cTn id="20" dur="1" fill="hold">
                                          <p:stCondLst>
                                            <p:cond delay="0"/>
                                          </p:stCondLst>
                                        </p:cTn>
                                        <p:tgtEl>
                                          <p:spTgt spid="22533"/>
                                        </p:tgtEl>
                                        <p:attrNameLst>
                                          <p:attrName>style.visibility</p:attrName>
                                        </p:attrNameLst>
                                      </p:cBhvr>
                                      <p:to>
                                        <p:strVal val="visible"/>
                                      </p:to>
                                    </p:set>
                                    <p:anim calcmode="discrete" valueType="clr">
                                      <p:cBhvr override="childStyle">
                                        <p:cTn id="21" dur="80"/>
                                        <p:tgtEl>
                                          <p:spTgt spid="22533"/>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22533"/>
                                        </p:tgtEl>
                                        <p:attrNameLst>
                                          <p:attrName>fillcolor</p:attrName>
                                        </p:attrNameLst>
                                      </p:cBhvr>
                                      <p:tavLst>
                                        <p:tav tm="0">
                                          <p:val>
                                            <p:clrVal>
                                              <a:schemeClr val="accent2"/>
                                            </p:clrVal>
                                          </p:val>
                                        </p:tav>
                                        <p:tav tm="50000">
                                          <p:val>
                                            <p:clrVal>
                                              <a:schemeClr val="hlink"/>
                                            </p:clrVal>
                                          </p:val>
                                        </p:tav>
                                      </p:tavLst>
                                    </p:anim>
                                    <p:set>
                                      <p:cBhvr>
                                        <p:cTn id="23" dur="80"/>
                                        <p:tgtEl>
                                          <p:spTgt spid="22533"/>
                                        </p:tgtEl>
                                        <p:attrNameLst>
                                          <p:attrName>fill.type</p:attrName>
                                        </p:attrNameLst>
                                      </p:cBhvr>
                                      <p:to>
                                        <p:strVal val="solid"/>
                                      </p:to>
                                    </p:set>
                                  </p:childTnLst>
                                </p:cTn>
                              </p:par>
                              <p:par>
                                <p:cTn id="24" presetID="10" presetClass="entr" presetSubtype="0" fill="hold" nodeType="withEffect">
                                  <p:stCondLst>
                                    <p:cond delay="0"/>
                                  </p:stCondLst>
                                  <p:childTnLst>
                                    <p:set>
                                      <p:cBhvr>
                                        <p:cTn id="25" dur="1" fill="hold">
                                          <p:stCondLst>
                                            <p:cond delay="0"/>
                                          </p:stCondLst>
                                        </p:cTn>
                                        <p:tgtEl>
                                          <p:spTgt spid="22532"/>
                                        </p:tgtEl>
                                        <p:attrNameLst>
                                          <p:attrName>style.visibility</p:attrName>
                                        </p:attrNameLst>
                                      </p:cBhvr>
                                      <p:to>
                                        <p:strVal val="visible"/>
                                      </p:to>
                                    </p:set>
                                    <p:animEffect transition="in" filter="fade">
                                      <p:cBhvr>
                                        <p:cTn id="26" dur="1000"/>
                                        <p:tgtEl>
                                          <p:spTgt spid="22532"/>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22536"/>
                                        </p:tgtEl>
                                        <p:attrNameLst>
                                          <p:attrName>style.visibility</p:attrName>
                                        </p:attrNameLst>
                                      </p:cBhvr>
                                      <p:to>
                                        <p:strVal val="visible"/>
                                      </p:to>
                                    </p:set>
                                    <p:animEffect transition="in" filter="wipe(down)">
                                      <p:cBhvr>
                                        <p:cTn id="29" dur="500"/>
                                        <p:tgtEl>
                                          <p:spTgt spid="22536"/>
                                        </p:tgtEl>
                                      </p:cBhvr>
                                    </p:animEffect>
                                  </p:childTnLst>
                                </p:cTn>
                              </p:par>
                            </p:childTnLst>
                          </p:cTn>
                        </p:par>
                      </p:childTnLst>
                    </p:cTn>
                  </p:par>
                  <p:par>
                    <p:cTn id="30" fill="hold">
                      <p:stCondLst>
                        <p:cond delay="indefinite"/>
                      </p:stCondLst>
                      <p:childTnLst>
                        <p:par>
                          <p:cTn id="31" fill="hold">
                            <p:stCondLst>
                              <p:cond delay="0"/>
                            </p:stCondLst>
                            <p:childTnLst>
                              <p:par>
                                <p:cTn id="32" presetID="27" presetClass="entr" presetSubtype="0" fill="hold" grpId="0" nodeType="clickEffect">
                                  <p:stCondLst>
                                    <p:cond delay="0"/>
                                  </p:stCondLst>
                                  <p:iterate type="lt">
                                    <p:tmPct val="50000"/>
                                  </p:iterate>
                                  <p:childTnLst>
                                    <p:set>
                                      <p:cBhvr>
                                        <p:cTn id="33" dur="1" fill="hold">
                                          <p:stCondLst>
                                            <p:cond delay="0"/>
                                          </p:stCondLst>
                                        </p:cTn>
                                        <p:tgtEl>
                                          <p:spTgt spid="22534"/>
                                        </p:tgtEl>
                                        <p:attrNameLst>
                                          <p:attrName>style.visibility</p:attrName>
                                        </p:attrNameLst>
                                      </p:cBhvr>
                                      <p:to>
                                        <p:strVal val="visible"/>
                                      </p:to>
                                    </p:set>
                                    <p:anim calcmode="discrete" valueType="clr">
                                      <p:cBhvr override="childStyle">
                                        <p:cTn id="34" dur="80"/>
                                        <p:tgtEl>
                                          <p:spTgt spid="22534"/>
                                        </p:tgtEl>
                                        <p:attrNameLst>
                                          <p:attrName>style.color</p:attrName>
                                        </p:attrNameLst>
                                      </p:cBhvr>
                                      <p:tavLst>
                                        <p:tav tm="0">
                                          <p:val>
                                            <p:clrVal>
                                              <a:schemeClr val="accent2"/>
                                            </p:clrVal>
                                          </p:val>
                                        </p:tav>
                                        <p:tav tm="50000">
                                          <p:val>
                                            <p:clrVal>
                                              <a:schemeClr val="hlink"/>
                                            </p:clrVal>
                                          </p:val>
                                        </p:tav>
                                      </p:tavLst>
                                    </p:anim>
                                    <p:anim calcmode="discrete" valueType="clr">
                                      <p:cBhvr>
                                        <p:cTn id="35" dur="80"/>
                                        <p:tgtEl>
                                          <p:spTgt spid="22534"/>
                                        </p:tgtEl>
                                        <p:attrNameLst>
                                          <p:attrName>fillcolor</p:attrName>
                                        </p:attrNameLst>
                                      </p:cBhvr>
                                      <p:tavLst>
                                        <p:tav tm="0">
                                          <p:val>
                                            <p:clrVal>
                                              <a:schemeClr val="accent2"/>
                                            </p:clrVal>
                                          </p:val>
                                        </p:tav>
                                        <p:tav tm="50000">
                                          <p:val>
                                            <p:clrVal>
                                              <a:schemeClr val="hlink"/>
                                            </p:clrVal>
                                          </p:val>
                                        </p:tav>
                                      </p:tavLst>
                                    </p:anim>
                                    <p:set>
                                      <p:cBhvr>
                                        <p:cTn id="36" dur="80"/>
                                        <p:tgtEl>
                                          <p:spTgt spid="22534"/>
                                        </p:tgtEl>
                                        <p:attrNameLst>
                                          <p:attrName>fill.type</p:attrName>
                                        </p:attrNameLst>
                                      </p:cBhvr>
                                      <p:to>
                                        <p:strVal val="solid"/>
                                      </p:to>
                                    </p:set>
                                  </p:childTnLst>
                                </p:cTn>
                              </p:par>
                              <p:par>
                                <p:cTn id="37" presetID="10" presetClass="entr" presetSubtype="0" fill="hold" nodeType="withEffect">
                                  <p:stCondLst>
                                    <p:cond delay="0"/>
                                  </p:stCondLst>
                                  <p:childTnLst>
                                    <p:set>
                                      <p:cBhvr>
                                        <p:cTn id="38" dur="1" fill="hold">
                                          <p:stCondLst>
                                            <p:cond delay="0"/>
                                          </p:stCondLst>
                                        </p:cTn>
                                        <p:tgtEl>
                                          <p:spTgt spid="22535"/>
                                        </p:tgtEl>
                                        <p:attrNameLst>
                                          <p:attrName>style.visibility</p:attrName>
                                        </p:attrNameLst>
                                      </p:cBhvr>
                                      <p:to>
                                        <p:strVal val="visible"/>
                                      </p:to>
                                    </p:set>
                                    <p:animEffect transition="in" filter="fade">
                                      <p:cBhvr>
                                        <p:cTn id="39" dur="1000"/>
                                        <p:tgtEl>
                                          <p:spTgt spid="22535"/>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22537"/>
                                        </p:tgtEl>
                                        <p:attrNameLst>
                                          <p:attrName>style.visibility</p:attrName>
                                        </p:attrNameLst>
                                      </p:cBhvr>
                                      <p:to>
                                        <p:strVal val="visible"/>
                                      </p:to>
                                    </p:set>
                                    <p:animEffect transition="in" filter="wipe(down)">
                                      <p:cBhvr>
                                        <p:cTn id="42" dur="500"/>
                                        <p:tgtEl>
                                          <p:spTgt spid="225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p:bldP spid="22533" grpId="0"/>
      <p:bldP spid="22534" grpId="0"/>
      <p:bldP spid="22536" grpId="0" bldLvl="0" animBg="1"/>
      <p:bldP spid="22537" grpId="0" bldLvl="0" animBg="1"/>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文本框 23553"/>
          <p:cNvSpPr txBox="1"/>
          <p:nvPr/>
        </p:nvSpPr>
        <p:spPr>
          <a:xfrm>
            <a:off x="263525" y="880110"/>
            <a:ext cx="2068830" cy="3046095"/>
          </a:xfrm>
          <a:prstGeom prst="rect">
            <a:avLst/>
          </a:prstGeom>
          <a:noFill/>
          <a:ln w="12700">
            <a:noFill/>
          </a:ln>
        </p:spPr>
        <p:txBody>
          <a:bodyPr wrap="square">
            <a:spAutoFit/>
          </a:bodyPr>
          <a:lstStyle/>
          <a:p>
            <a:pPr>
              <a:spcBef>
                <a:spcPct val="50000"/>
              </a:spcBef>
            </a:pPr>
            <a:r>
              <a:rPr lang="zh-CN" altLang="zh-CN" sz="2400" b="1" dirty="0">
                <a:latin typeface="Times New Roman" panose="02020603050405020304" charset="0"/>
                <a:ea typeface="宋体" panose="02010600030101010101" pitchFamily="2" charset="-122"/>
                <a:cs typeface="Times New Roman" panose="02020603050405020304" charset="0"/>
              </a:rPr>
              <a:t>⑶</a:t>
            </a:r>
            <a:r>
              <a:rPr lang="zh-CN" altLang="en-US" sz="2400" b="1" dirty="0">
                <a:latin typeface="Times New Roman" panose="02020603050405020304" charset="0"/>
                <a:ea typeface="宋体" panose="02010600030101010101" pitchFamily="2" charset="-122"/>
                <a:cs typeface="Times New Roman" panose="02020603050405020304" charset="0"/>
              </a:rPr>
              <a:t>把石块浸没在盛满水的溢水杯里，用空杯承接从溢水杯里被排开的水，读出此时弹簧测力计的示数  </a:t>
            </a:r>
            <a:r>
              <a:rPr lang="zh-CN" altLang="zh-CN" sz="2400" b="1" i="1" dirty="0">
                <a:latin typeface="Times New Roman" panose="02020603050405020304" charset="0"/>
                <a:ea typeface="宋体" panose="02010600030101010101" pitchFamily="2" charset="-122"/>
                <a:cs typeface="Times New Roman" panose="02020603050405020304" charset="0"/>
              </a:rPr>
              <a:t>F</a:t>
            </a:r>
            <a:r>
              <a:rPr lang="zh-CN" altLang="zh-CN" sz="2400" b="1" dirty="0">
                <a:latin typeface="Times New Roman" panose="02020603050405020304" charset="0"/>
                <a:ea typeface="宋体" panose="02010600030101010101" pitchFamily="2" charset="-122"/>
                <a:cs typeface="Times New Roman" panose="02020603050405020304" charset="0"/>
              </a:rPr>
              <a:t>′</a:t>
            </a:r>
            <a:r>
              <a:rPr lang="zh-CN" altLang="en-US" sz="2400" b="1" dirty="0">
                <a:latin typeface="Times New Roman" panose="02020603050405020304" charset="0"/>
                <a:ea typeface="宋体" panose="02010600030101010101" pitchFamily="2" charset="-122"/>
                <a:cs typeface="Times New Roman" panose="02020603050405020304" charset="0"/>
              </a:rPr>
              <a:t>。</a:t>
            </a:r>
          </a:p>
        </p:txBody>
      </p:sp>
      <p:pic>
        <p:nvPicPr>
          <p:cNvPr id="23555" name="图片 23554" descr="浮力大小实验2"/>
          <p:cNvPicPr>
            <a:picLocks noChangeAspect="1"/>
          </p:cNvPicPr>
          <p:nvPr/>
        </p:nvPicPr>
        <p:blipFill>
          <a:blip r:embed="rId2">
            <a:clrChange>
              <a:clrFrom>
                <a:srgbClr val="EAEAEA"/>
              </a:clrFrom>
              <a:clrTo>
                <a:srgbClr val="EAEAEA">
                  <a:alpha val="0"/>
                </a:srgbClr>
              </a:clrTo>
            </a:clrChange>
          </a:blip>
          <a:stretch>
            <a:fillRect/>
          </a:stretch>
        </p:blipFill>
        <p:spPr>
          <a:xfrm>
            <a:off x="1722120" y="355600"/>
            <a:ext cx="3659505" cy="4844415"/>
          </a:xfrm>
          <a:prstGeom prst="rect">
            <a:avLst/>
          </a:prstGeom>
          <a:noFill/>
          <a:ln w="9525">
            <a:noFill/>
          </a:ln>
        </p:spPr>
      </p:pic>
      <p:sp>
        <p:nvSpPr>
          <p:cNvPr id="23556" name="文本框 23555"/>
          <p:cNvSpPr txBox="1"/>
          <p:nvPr/>
        </p:nvSpPr>
        <p:spPr>
          <a:xfrm>
            <a:off x="4279265" y="2299335"/>
            <a:ext cx="2051685" cy="1568450"/>
          </a:xfrm>
          <a:prstGeom prst="rect">
            <a:avLst/>
          </a:prstGeom>
          <a:noFill/>
          <a:ln w="12700">
            <a:noFill/>
          </a:ln>
        </p:spPr>
        <p:txBody>
          <a:bodyPr wrap="square">
            <a:spAutoFit/>
          </a:bodyPr>
          <a:lstStyle/>
          <a:p>
            <a:pPr>
              <a:spcBef>
                <a:spcPct val="50000"/>
              </a:spcBef>
            </a:pPr>
            <a:r>
              <a:rPr lang="zh-CN" altLang="zh-CN" sz="2400" b="1" dirty="0">
                <a:latin typeface="Times New Roman" panose="02020603050405020304" charset="0"/>
                <a:ea typeface="宋体" panose="02010600030101010101" pitchFamily="2" charset="-122"/>
                <a:cs typeface="Times New Roman" panose="02020603050405020304" charset="0"/>
              </a:rPr>
              <a:t>⑷用弹簧测力计测出承接了水后杯子的总重</a:t>
            </a:r>
            <a:r>
              <a:rPr lang="zh-CN" altLang="en-US" sz="2400" b="1" dirty="0">
                <a:latin typeface="Times New Roman" panose="02020603050405020304" charset="0"/>
                <a:ea typeface="宋体" panose="02010600030101010101" pitchFamily="2" charset="-122"/>
                <a:cs typeface="Times New Roman" panose="02020603050405020304" charset="0"/>
              </a:rPr>
              <a:t> </a:t>
            </a:r>
            <a:r>
              <a:rPr lang="en-US" altLang="zh-CN" sz="2400" b="1" i="1" dirty="0">
                <a:latin typeface="Times New Roman" panose="02020603050405020304" charset="0"/>
                <a:ea typeface="宋体" panose="02010600030101010101" pitchFamily="2" charset="-122"/>
                <a:cs typeface="Times New Roman" panose="02020603050405020304" charset="0"/>
              </a:rPr>
              <a:t>G</a:t>
            </a:r>
            <a:r>
              <a:rPr lang="zh-CN" altLang="en-US" sz="2400" b="1" baseline="-25000" dirty="0">
                <a:latin typeface="Times New Roman" panose="02020603050405020304" charset="0"/>
                <a:ea typeface="宋体" panose="02010600030101010101" pitchFamily="2" charset="-122"/>
                <a:cs typeface="Times New Roman" panose="02020603050405020304" charset="0"/>
              </a:rPr>
              <a:t>总 </a:t>
            </a:r>
            <a:r>
              <a:rPr lang="zh-CN" altLang="en-US" sz="2400" b="1" dirty="0">
                <a:latin typeface="Times New Roman" panose="02020603050405020304" charset="0"/>
                <a:ea typeface="宋体" panose="02010600030101010101" pitchFamily="2" charset="-122"/>
                <a:cs typeface="Times New Roman" panose="02020603050405020304" charset="0"/>
              </a:rPr>
              <a:t>。</a:t>
            </a:r>
          </a:p>
        </p:txBody>
      </p:sp>
      <p:pic>
        <p:nvPicPr>
          <p:cNvPr id="23557" name="图片 23556" descr="浮力大小实验3"/>
          <p:cNvPicPr>
            <a:picLocks noChangeAspect="1"/>
          </p:cNvPicPr>
          <p:nvPr/>
        </p:nvPicPr>
        <p:blipFill>
          <a:blip r:embed="rId3">
            <a:clrChange>
              <a:clrFrom>
                <a:srgbClr val="DBDFE0"/>
              </a:clrFrom>
              <a:clrTo>
                <a:srgbClr val="DBDFE0">
                  <a:alpha val="0"/>
                </a:srgbClr>
              </a:clrTo>
            </a:clrChange>
          </a:blip>
          <a:stretch>
            <a:fillRect/>
          </a:stretch>
        </p:blipFill>
        <p:spPr>
          <a:xfrm>
            <a:off x="6208447" y="823833"/>
            <a:ext cx="1555715" cy="4319667"/>
          </a:xfrm>
          <a:prstGeom prst="rect">
            <a:avLst/>
          </a:prstGeom>
          <a:noFill/>
          <a:ln w="9525">
            <a:noFill/>
          </a:ln>
        </p:spPr>
      </p:pic>
      <p:sp>
        <p:nvSpPr>
          <p:cNvPr id="23558" name="圆角矩形标注 23557"/>
          <p:cNvSpPr/>
          <p:nvPr/>
        </p:nvSpPr>
        <p:spPr>
          <a:xfrm>
            <a:off x="3361155" y="1046002"/>
            <a:ext cx="918086" cy="647780"/>
          </a:xfrm>
          <a:prstGeom prst="wedgeRoundRectCallout">
            <a:avLst>
              <a:gd name="adj1" fmla="val -78792"/>
              <a:gd name="adj2" fmla="val 20037"/>
              <a:gd name="adj3" fmla="val 16667"/>
            </a:avLst>
          </a:prstGeom>
          <a:solidFill>
            <a:srgbClr val="CCFFCC">
              <a:alpha val="58000"/>
            </a:srgbClr>
          </a:solidFill>
          <a:ln w="12700" cap="sq" cmpd="sng">
            <a:solidFill>
              <a:schemeClr val="tx1"/>
            </a:solidFill>
            <a:prstDash val="solid"/>
            <a:miter/>
            <a:headEnd type="none" w="sm" len="sm"/>
            <a:tailEnd type="none" w="sm" len="sm"/>
          </a:ln>
        </p:spPr>
        <p:txBody>
          <a:bodyPr/>
          <a:lstStyle/>
          <a:p>
            <a:pPr algn="ctr"/>
            <a:r>
              <a:rPr lang="en-US" altLang="zh-CN" b="1">
                <a:latin typeface="Times New Roman" panose="02020603050405020304" charset="0"/>
                <a:ea typeface="宋体" panose="02010600030101010101" pitchFamily="2" charset="-122"/>
                <a:cs typeface="Times New Roman" panose="02020603050405020304" charset="0"/>
              </a:rPr>
              <a:t>0.70N</a:t>
            </a:r>
          </a:p>
        </p:txBody>
      </p:sp>
      <p:sp>
        <p:nvSpPr>
          <p:cNvPr id="23559" name="圆角矩形标注 23558"/>
          <p:cNvSpPr/>
          <p:nvPr/>
        </p:nvSpPr>
        <p:spPr>
          <a:xfrm>
            <a:off x="7305121" y="975598"/>
            <a:ext cx="918085" cy="647780"/>
          </a:xfrm>
          <a:prstGeom prst="wedgeRoundRectCallout">
            <a:avLst>
              <a:gd name="adj1" fmla="val -91024"/>
              <a:gd name="adj2" fmla="val 75045"/>
              <a:gd name="adj3" fmla="val 16667"/>
            </a:avLst>
          </a:prstGeom>
          <a:solidFill>
            <a:srgbClr val="CCFFCC">
              <a:alpha val="58000"/>
            </a:srgbClr>
          </a:solidFill>
          <a:ln w="12700" cap="sq" cmpd="sng">
            <a:solidFill>
              <a:schemeClr val="tx1"/>
            </a:solidFill>
            <a:prstDash val="solid"/>
            <a:miter/>
            <a:headEnd type="none" w="sm" len="sm"/>
            <a:tailEnd type="none" w="sm" len="sm"/>
          </a:ln>
        </p:spPr>
        <p:txBody>
          <a:bodyPr/>
          <a:lstStyle/>
          <a:p>
            <a:pPr algn="ctr"/>
            <a:r>
              <a:rPr lang="en-US" altLang="zh-CN" b="1">
                <a:latin typeface="Times New Roman" panose="02020603050405020304" charset="0"/>
                <a:ea typeface="宋体" panose="02010600030101010101" pitchFamily="2" charset="-122"/>
                <a:cs typeface="Times New Roman" panose="02020603050405020304" charset="0"/>
              </a:rPr>
              <a:t>0.90N</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3555"/>
                                        </p:tgtEl>
                                        <p:attrNameLst>
                                          <p:attrName>style.visibility</p:attrName>
                                        </p:attrNameLst>
                                      </p:cBhvr>
                                      <p:to>
                                        <p:strVal val="visible"/>
                                      </p:to>
                                    </p:set>
                                    <p:animEffect transition="in" filter="fade">
                                      <p:cBhvr>
                                        <p:cTn id="7" dur="1000"/>
                                        <p:tgtEl>
                                          <p:spTgt spid="23555"/>
                                        </p:tgtEl>
                                      </p:cBhvr>
                                    </p:animEffect>
                                  </p:childTnLst>
                                </p:cTn>
                              </p:par>
                              <p:par>
                                <p:cTn id="8" presetID="27" presetClass="entr" presetSubtype="0" fill="hold" grpId="0" nodeType="withEffect">
                                  <p:stCondLst>
                                    <p:cond delay="0"/>
                                  </p:stCondLst>
                                  <p:iterate type="lt">
                                    <p:tmPct val="50000"/>
                                  </p:iterate>
                                  <p:childTnLst>
                                    <p:set>
                                      <p:cBhvr>
                                        <p:cTn id="9" dur="1" fill="hold">
                                          <p:stCondLst>
                                            <p:cond delay="0"/>
                                          </p:stCondLst>
                                        </p:cTn>
                                        <p:tgtEl>
                                          <p:spTgt spid="23554"/>
                                        </p:tgtEl>
                                        <p:attrNameLst>
                                          <p:attrName>style.visibility</p:attrName>
                                        </p:attrNameLst>
                                      </p:cBhvr>
                                      <p:to>
                                        <p:strVal val="visible"/>
                                      </p:to>
                                    </p:set>
                                    <p:anim calcmode="discrete" valueType="clr">
                                      <p:cBhvr override="childStyle">
                                        <p:cTn id="10" dur="80"/>
                                        <p:tgtEl>
                                          <p:spTgt spid="23554"/>
                                        </p:tgtEl>
                                        <p:attrNameLst>
                                          <p:attrName>style.color</p:attrName>
                                        </p:attrNameLst>
                                      </p:cBhvr>
                                      <p:tavLst>
                                        <p:tav tm="0">
                                          <p:val>
                                            <p:clrVal>
                                              <a:schemeClr val="accent2"/>
                                            </p:clrVal>
                                          </p:val>
                                        </p:tav>
                                        <p:tav tm="50000">
                                          <p:val>
                                            <p:clrVal>
                                              <a:schemeClr val="hlink"/>
                                            </p:clrVal>
                                          </p:val>
                                        </p:tav>
                                      </p:tavLst>
                                    </p:anim>
                                    <p:anim calcmode="discrete" valueType="clr">
                                      <p:cBhvr>
                                        <p:cTn id="11" dur="80"/>
                                        <p:tgtEl>
                                          <p:spTgt spid="23554"/>
                                        </p:tgtEl>
                                        <p:attrNameLst>
                                          <p:attrName>fillcolor</p:attrName>
                                        </p:attrNameLst>
                                      </p:cBhvr>
                                      <p:tavLst>
                                        <p:tav tm="0">
                                          <p:val>
                                            <p:clrVal>
                                              <a:schemeClr val="accent2"/>
                                            </p:clrVal>
                                          </p:val>
                                        </p:tav>
                                        <p:tav tm="50000">
                                          <p:val>
                                            <p:clrVal>
                                              <a:schemeClr val="hlink"/>
                                            </p:clrVal>
                                          </p:val>
                                        </p:tav>
                                      </p:tavLst>
                                    </p:anim>
                                    <p:set>
                                      <p:cBhvr>
                                        <p:cTn id="12" dur="80"/>
                                        <p:tgtEl>
                                          <p:spTgt spid="23554"/>
                                        </p:tgtEl>
                                        <p:attrNameLst>
                                          <p:attrName>fill.type</p:attrName>
                                        </p:attrNameLst>
                                      </p:cBhvr>
                                      <p:to>
                                        <p:strVal val="solid"/>
                                      </p:to>
                                    </p:set>
                                  </p:childTnLst>
                                </p:cTn>
                              </p:par>
                              <p:par>
                                <p:cTn id="13" presetID="22" presetClass="entr" presetSubtype="4" fill="hold" grpId="0" nodeType="withEffect">
                                  <p:stCondLst>
                                    <p:cond delay="0"/>
                                  </p:stCondLst>
                                  <p:childTnLst>
                                    <p:set>
                                      <p:cBhvr>
                                        <p:cTn id="14" dur="1" fill="hold">
                                          <p:stCondLst>
                                            <p:cond delay="0"/>
                                          </p:stCondLst>
                                        </p:cTn>
                                        <p:tgtEl>
                                          <p:spTgt spid="23558"/>
                                        </p:tgtEl>
                                        <p:attrNameLst>
                                          <p:attrName>style.visibility</p:attrName>
                                        </p:attrNameLst>
                                      </p:cBhvr>
                                      <p:to>
                                        <p:strVal val="visible"/>
                                      </p:to>
                                    </p:set>
                                    <p:animEffect transition="in" filter="wipe(down)">
                                      <p:cBhvr>
                                        <p:cTn id="15" dur="500"/>
                                        <p:tgtEl>
                                          <p:spTgt spid="2355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3557"/>
                                        </p:tgtEl>
                                        <p:attrNameLst>
                                          <p:attrName>style.visibility</p:attrName>
                                        </p:attrNameLst>
                                      </p:cBhvr>
                                      <p:to>
                                        <p:strVal val="visible"/>
                                      </p:to>
                                    </p:set>
                                    <p:animEffect transition="in" filter="fade">
                                      <p:cBhvr>
                                        <p:cTn id="20" dur="1000"/>
                                        <p:tgtEl>
                                          <p:spTgt spid="23557"/>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23559"/>
                                        </p:tgtEl>
                                        <p:attrNameLst>
                                          <p:attrName>style.visibility</p:attrName>
                                        </p:attrNameLst>
                                      </p:cBhvr>
                                      <p:to>
                                        <p:strVal val="visible"/>
                                      </p:to>
                                    </p:set>
                                    <p:animEffect transition="in" filter="wipe(down)">
                                      <p:cBhvr>
                                        <p:cTn id="23" dur="500"/>
                                        <p:tgtEl>
                                          <p:spTgt spid="23559"/>
                                        </p:tgtEl>
                                      </p:cBhvr>
                                    </p:animEffect>
                                  </p:childTnLst>
                                </p:cTn>
                              </p:par>
                              <p:par>
                                <p:cTn id="24" presetID="27" presetClass="entr" presetSubtype="0" fill="hold" grpId="0" nodeType="clickPar">
                                  <p:stCondLst>
                                    <p:cond delay="0"/>
                                  </p:stCondLst>
                                  <p:iterate type="lt">
                                    <p:tmPct val="50000"/>
                                  </p:iterate>
                                  <p:childTnLst>
                                    <p:set>
                                      <p:cBhvr>
                                        <p:cTn id="25" dur="1" fill="hold">
                                          <p:stCondLst>
                                            <p:cond delay="0"/>
                                          </p:stCondLst>
                                        </p:cTn>
                                        <p:tgtEl>
                                          <p:spTgt spid="23556"/>
                                        </p:tgtEl>
                                        <p:attrNameLst>
                                          <p:attrName>style.visibility</p:attrName>
                                        </p:attrNameLst>
                                      </p:cBhvr>
                                      <p:to>
                                        <p:strVal val="visible"/>
                                      </p:to>
                                    </p:set>
                                    <p:anim calcmode="discrete" valueType="clr">
                                      <p:cBhvr override="childStyle">
                                        <p:cTn id="26" dur="80"/>
                                        <p:tgtEl>
                                          <p:spTgt spid="23556"/>
                                        </p:tgtEl>
                                        <p:attrNameLst>
                                          <p:attrName>style.color</p:attrName>
                                        </p:attrNameLst>
                                      </p:cBhvr>
                                      <p:tavLst>
                                        <p:tav tm="0">
                                          <p:val>
                                            <p:clrVal>
                                              <a:schemeClr val="accent2"/>
                                            </p:clrVal>
                                          </p:val>
                                        </p:tav>
                                        <p:tav tm="50000">
                                          <p:val>
                                            <p:clrVal>
                                              <a:schemeClr val="hlink"/>
                                            </p:clrVal>
                                          </p:val>
                                        </p:tav>
                                      </p:tavLst>
                                    </p:anim>
                                    <p:anim calcmode="discrete" valueType="clr">
                                      <p:cBhvr>
                                        <p:cTn id="27" dur="80"/>
                                        <p:tgtEl>
                                          <p:spTgt spid="23556"/>
                                        </p:tgtEl>
                                        <p:attrNameLst>
                                          <p:attrName>fillcolor</p:attrName>
                                        </p:attrNameLst>
                                      </p:cBhvr>
                                      <p:tavLst>
                                        <p:tav tm="0">
                                          <p:val>
                                            <p:clrVal>
                                              <a:schemeClr val="accent2"/>
                                            </p:clrVal>
                                          </p:val>
                                        </p:tav>
                                        <p:tav tm="50000">
                                          <p:val>
                                            <p:clrVal>
                                              <a:schemeClr val="hlink"/>
                                            </p:clrVal>
                                          </p:val>
                                        </p:tav>
                                      </p:tavLst>
                                    </p:anim>
                                    <p:set>
                                      <p:cBhvr>
                                        <p:cTn id="28" dur="80"/>
                                        <p:tgtEl>
                                          <p:spTgt spid="2355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p:bldP spid="23556" grpId="0"/>
      <p:bldP spid="23558" grpId="0" bldLvl="0" animBg="1"/>
      <p:bldP spid="23559"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文本框 24577"/>
          <p:cNvSpPr txBox="1"/>
          <p:nvPr/>
        </p:nvSpPr>
        <p:spPr>
          <a:xfrm>
            <a:off x="3209174" y="469481"/>
            <a:ext cx="2615801" cy="461665"/>
          </a:xfrm>
          <a:prstGeom prst="rect">
            <a:avLst/>
          </a:prstGeom>
          <a:noFill/>
          <a:ln w="12700">
            <a:noFill/>
          </a:ln>
        </p:spPr>
        <p:txBody>
          <a:bodyPr wrap="square">
            <a:spAutoFit/>
          </a:bodyPr>
          <a:lstStyle>
            <a:defPPr>
              <a:defRPr lang="zh-CN"/>
            </a:defPPr>
            <a:lvl1pPr>
              <a:spcBef>
                <a:spcPct val="50000"/>
              </a:spcBef>
              <a:defRPr sz="2400" b="1">
                <a:solidFill>
                  <a:srgbClr val="0000FF"/>
                </a:solidFill>
                <a:latin typeface="黑体" panose="02010609060101010101" pitchFamily="49" charset="-122"/>
                <a:ea typeface="黑体" panose="02010609060101010101" pitchFamily="49" charset="-122"/>
              </a:defRPr>
            </a:lvl1pPr>
          </a:lstStyle>
          <a:p>
            <a:r>
              <a:rPr lang="en-US" altLang="zh-CN" dirty="0"/>
              <a:t>【</a:t>
            </a:r>
            <a:r>
              <a:rPr lang="zh-CN" altLang="en-US" dirty="0"/>
              <a:t>实验数据分析</a:t>
            </a:r>
            <a:r>
              <a:rPr lang="en-US" altLang="zh-CN" dirty="0"/>
              <a:t>】</a:t>
            </a:r>
            <a:endParaRPr lang="zh-CN" altLang="en-US" dirty="0"/>
          </a:p>
        </p:txBody>
      </p:sp>
      <p:graphicFrame>
        <p:nvGraphicFramePr>
          <p:cNvPr id="24638" name="内容占位符 24637"/>
          <p:cNvGraphicFramePr>
            <a:graphicFrameLocks noGrp="1"/>
          </p:cNvGraphicFramePr>
          <p:nvPr>
            <p:ph sz="quarter" idx="4294967295"/>
            <p:extLst>
              <p:ext uri="{D42A27DB-BD31-4B8C-83A1-F6EECF244321}">
                <p14:modId xmlns:p14="http://schemas.microsoft.com/office/powerpoint/2010/main" val="532369392"/>
              </p:ext>
            </p:extLst>
          </p:nvPr>
        </p:nvGraphicFramePr>
        <p:xfrm>
          <a:off x="243281" y="1031315"/>
          <a:ext cx="8632190" cy="3168023"/>
        </p:xfrm>
        <a:graphic>
          <a:graphicData uri="http://schemas.openxmlformats.org/drawingml/2006/table">
            <a:tbl>
              <a:tblPr/>
              <a:tblGrid>
                <a:gridCol w="981512">
                  <a:extLst>
                    <a:ext uri="{9D8B030D-6E8A-4147-A177-3AD203B41FA5}">
                      <a16:colId xmlns:a16="http://schemas.microsoft.com/office/drawing/2014/main" xmlns="" val="20000"/>
                    </a:ext>
                  </a:extLst>
                </a:gridCol>
                <a:gridCol w="805343">
                  <a:extLst>
                    <a:ext uri="{9D8B030D-6E8A-4147-A177-3AD203B41FA5}">
                      <a16:colId xmlns:a16="http://schemas.microsoft.com/office/drawing/2014/main" xmlns="" val="20001"/>
                    </a:ext>
                  </a:extLst>
                </a:gridCol>
                <a:gridCol w="1023020">
                  <a:extLst>
                    <a:ext uri="{9D8B030D-6E8A-4147-A177-3AD203B41FA5}">
                      <a16:colId xmlns:a16="http://schemas.microsoft.com/office/drawing/2014/main" xmlns="" val="20002"/>
                    </a:ext>
                  </a:extLst>
                </a:gridCol>
                <a:gridCol w="1837055">
                  <a:extLst>
                    <a:ext uri="{9D8B030D-6E8A-4147-A177-3AD203B41FA5}">
                      <a16:colId xmlns:a16="http://schemas.microsoft.com/office/drawing/2014/main" xmlns="" val="20003"/>
                    </a:ext>
                  </a:extLst>
                </a:gridCol>
                <a:gridCol w="1173480">
                  <a:extLst>
                    <a:ext uri="{9D8B030D-6E8A-4147-A177-3AD203B41FA5}">
                      <a16:colId xmlns:a16="http://schemas.microsoft.com/office/drawing/2014/main" xmlns="" val="20004"/>
                    </a:ext>
                  </a:extLst>
                </a:gridCol>
                <a:gridCol w="1482725">
                  <a:extLst>
                    <a:ext uri="{9D8B030D-6E8A-4147-A177-3AD203B41FA5}">
                      <a16:colId xmlns:a16="http://schemas.microsoft.com/office/drawing/2014/main" xmlns="" val="20005"/>
                    </a:ext>
                  </a:extLst>
                </a:gridCol>
                <a:gridCol w="1329055">
                  <a:extLst>
                    <a:ext uri="{9D8B030D-6E8A-4147-A177-3AD203B41FA5}">
                      <a16:colId xmlns:a16="http://schemas.microsoft.com/office/drawing/2014/main" xmlns="" val="20006"/>
                    </a:ext>
                  </a:extLst>
                </a:gridCol>
              </a:tblGrid>
              <a:tr h="1531620">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2400" b="1" dirty="0">
                          <a:latin typeface="Times New Roman" panose="02020603050405020304" charset="0"/>
                        </a:rPr>
                        <a:t>研究对象</a:t>
                      </a:r>
                    </a:p>
                  </a:txBody>
                  <a:tcPr marL="68588" marR="68588" marT="34294" marB="34294" anchor="ctr">
                    <a:lnL w="28575" cap="flat" cmpd="sng">
                      <a:solidFill>
                        <a:schemeClr val="tx1"/>
                      </a:solidFill>
                      <a:prstDash val="solid"/>
                      <a:headEnd type="none" w="sm" len="sm"/>
                      <a:tailEnd type="none" w="sm" len="sm"/>
                    </a:lnL>
                    <a:lnR w="12700" cap="flat" cmpd="sng">
                      <a:solidFill>
                        <a:schemeClr val="tx1"/>
                      </a:solidFill>
                      <a:prstDash val="solid"/>
                      <a:headEnd type="none" w="sm" len="sm"/>
                      <a:tailEnd type="none" w="sm" len="sm"/>
                    </a:lnR>
                    <a:lnT w="28575" cap="flat" cmpd="sng">
                      <a:solidFill>
                        <a:schemeClr val="tx1"/>
                      </a:solidFill>
                      <a:prstDash val="solid"/>
                      <a:headEnd type="none" w="sm" len="sm"/>
                      <a:tailEnd type="none" w="sm" len="sm"/>
                    </a:lnT>
                    <a:lnB w="12700" cap="flat" cmpd="sng">
                      <a:solidFill>
                        <a:schemeClr val="tx1"/>
                      </a:solidFill>
                      <a:prstDash val="solid"/>
                      <a:headEnd type="none" w="sm" len="sm"/>
                      <a:tailEnd type="none" w="sm" len="sm"/>
                    </a:lnB>
                    <a:lnTlToBr>
                      <a:noFill/>
                    </a:lnTlToBr>
                    <a:lnBlToTr>
                      <a:noFill/>
                    </a:lnBlToTr>
                    <a:solidFill>
                      <a:srgbClr val="B7E3BA">
                        <a:alpha val="50000"/>
                      </a:srgbClr>
                    </a:solid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fontAlgn="ctr">
                        <a:buNone/>
                      </a:pPr>
                      <a:r>
                        <a:rPr lang="zh-CN" altLang="en-US" sz="2400" b="1" dirty="0">
                          <a:latin typeface="Times New Roman" panose="02020603050405020304" charset="0"/>
                          <a:cs typeface="Times New Roman" panose="02020603050405020304" charset="0"/>
                        </a:rPr>
                        <a:t>物重</a:t>
                      </a:r>
                      <a:r>
                        <a:rPr lang="en-US" altLang="zh-CN" sz="2400" b="1" i="1">
                          <a:latin typeface="Times New Roman" panose="02020603050405020304" charset="0"/>
                          <a:cs typeface="Times New Roman" panose="02020603050405020304" charset="0"/>
                        </a:rPr>
                        <a:t>G</a:t>
                      </a:r>
                      <a:r>
                        <a:rPr lang="en-US" altLang="zh-CN" sz="2400" b="1">
                          <a:latin typeface="Times New Roman" panose="02020603050405020304" charset="0"/>
                          <a:cs typeface="Times New Roman" panose="02020603050405020304" charset="0"/>
                        </a:rPr>
                        <a:t>/N</a:t>
                      </a:r>
                      <a:endParaRPr lang="zh-CN" altLang="en-US" sz="2400" b="1">
                        <a:latin typeface="Times New Roman" panose="02020603050405020304" charset="0"/>
                        <a:cs typeface="Times New Roman" panose="02020603050405020304" charset="0"/>
                      </a:endParaRPr>
                    </a:p>
                  </a:txBody>
                  <a:tcPr marL="68588" marR="68588" marT="34294" marB="34294" anchor="ctr">
                    <a:lnL w="12700" cap="flat" cmpd="sng">
                      <a:solidFill>
                        <a:schemeClr val="tx1"/>
                      </a:solidFill>
                      <a:prstDash val="solid"/>
                      <a:headEnd type="none" w="sm" len="sm"/>
                      <a:tailEnd type="none" w="sm" len="sm"/>
                    </a:lnL>
                    <a:lnR w="12700" cap="flat" cmpd="sng">
                      <a:solidFill>
                        <a:schemeClr val="tx1"/>
                      </a:solidFill>
                      <a:prstDash val="solid"/>
                      <a:headEnd type="none" w="sm" len="sm"/>
                      <a:tailEnd type="none" w="sm" len="sm"/>
                    </a:lnR>
                    <a:lnT w="28575" cap="flat" cmpd="sng">
                      <a:solidFill>
                        <a:schemeClr val="tx1"/>
                      </a:solidFill>
                      <a:prstDash val="solid"/>
                      <a:headEnd type="none" w="sm" len="sm"/>
                      <a:tailEnd type="none" w="sm" len="sm"/>
                    </a:lnT>
                    <a:lnB w="12700" cap="flat" cmpd="sng">
                      <a:solidFill>
                        <a:schemeClr val="tx1"/>
                      </a:solidFill>
                      <a:prstDash val="solid"/>
                      <a:headEnd type="none" w="sm" len="sm"/>
                      <a:tailEnd type="none" w="sm" len="sm"/>
                    </a:lnB>
                    <a:lnTlToBr>
                      <a:noFill/>
                    </a:lnTlToBr>
                    <a:lnBlToTr>
                      <a:noFill/>
                    </a:lnBlToTr>
                    <a:solidFill>
                      <a:srgbClr val="B7E3BA">
                        <a:alpha val="50000"/>
                      </a:srgbClr>
                    </a:solid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en-US" altLang="zh-CN" sz="2400" b="1" dirty="0">
                          <a:latin typeface="Times New Roman" panose="02020603050405020304" charset="0"/>
                          <a:cs typeface="Times New Roman" panose="02020603050405020304" charset="0"/>
                        </a:rPr>
                        <a:t> </a:t>
                      </a:r>
                      <a:r>
                        <a:rPr lang="zh-CN" altLang="en-US" sz="2400" b="1" dirty="0">
                          <a:latin typeface="Times New Roman" panose="02020603050405020304" charset="0"/>
                          <a:cs typeface="Times New Roman" panose="02020603050405020304" charset="0"/>
                        </a:rPr>
                        <a:t>空杯重 </a:t>
                      </a:r>
                      <a:r>
                        <a:rPr lang="en-US" altLang="zh-CN" sz="2400" b="1" i="1">
                          <a:latin typeface="Times New Roman" panose="02020603050405020304" charset="0"/>
                          <a:cs typeface="Times New Roman" panose="02020603050405020304" charset="0"/>
                        </a:rPr>
                        <a:t>G</a:t>
                      </a:r>
                      <a:r>
                        <a:rPr lang="zh-CN" altLang="en-US" sz="2400" b="1" baseline="-25000" dirty="0">
                          <a:latin typeface="Times New Roman" panose="02020603050405020304" charset="0"/>
                          <a:cs typeface="Times New Roman" panose="02020603050405020304" charset="0"/>
                        </a:rPr>
                        <a:t>杯</a:t>
                      </a:r>
                      <a:r>
                        <a:rPr lang="en-US" altLang="zh-CN" sz="2400" b="1">
                          <a:latin typeface="Times New Roman" panose="02020603050405020304" charset="0"/>
                          <a:cs typeface="Times New Roman" panose="02020603050405020304" charset="0"/>
                        </a:rPr>
                        <a:t>/N</a:t>
                      </a:r>
                      <a:endParaRPr lang="zh-CN" altLang="en-US" sz="2400" b="1">
                        <a:latin typeface="Times New Roman" panose="02020603050405020304" charset="0"/>
                        <a:cs typeface="Times New Roman" panose="02020603050405020304" charset="0"/>
                      </a:endParaRPr>
                    </a:p>
                  </a:txBody>
                  <a:tcPr marL="68588" marR="68588" marT="34294" marB="34294" anchor="ctr">
                    <a:lnL w="12700" cap="flat" cmpd="sng">
                      <a:solidFill>
                        <a:schemeClr val="tx1"/>
                      </a:solidFill>
                      <a:prstDash val="solid"/>
                      <a:headEnd type="none" w="sm" len="sm"/>
                      <a:tailEnd type="none" w="sm" len="sm"/>
                    </a:lnL>
                    <a:lnR w="12700" cap="flat" cmpd="sng">
                      <a:solidFill>
                        <a:schemeClr val="tx1"/>
                      </a:solidFill>
                      <a:prstDash val="solid"/>
                      <a:headEnd type="none" w="sm" len="sm"/>
                      <a:tailEnd type="none" w="sm" len="sm"/>
                    </a:lnR>
                    <a:lnT w="28575" cap="flat" cmpd="sng">
                      <a:solidFill>
                        <a:schemeClr val="tx1"/>
                      </a:solidFill>
                      <a:prstDash val="solid"/>
                      <a:headEnd type="none" w="sm" len="sm"/>
                      <a:tailEnd type="none" w="sm" len="sm"/>
                    </a:lnT>
                    <a:lnB w="12700" cap="flat" cmpd="sng">
                      <a:solidFill>
                        <a:schemeClr val="tx1"/>
                      </a:solidFill>
                      <a:prstDash val="solid"/>
                      <a:headEnd type="none" w="sm" len="sm"/>
                      <a:tailEnd type="none" w="sm" len="sm"/>
                    </a:lnB>
                    <a:lnTlToBr>
                      <a:noFill/>
                    </a:lnTlToBr>
                    <a:lnBlToTr>
                      <a:noFill/>
                    </a:lnBlToTr>
                    <a:solidFill>
                      <a:srgbClr val="B7E3BA">
                        <a:alpha val="50000"/>
                      </a:srgbClr>
                    </a:solid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en-US" altLang="zh-CN" sz="2400" b="1" dirty="0">
                          <a:latin typeface="Times New Roman" panose="02020603050405020304" charset="0"/>
                          <a:cs typeface="Times New Roman" panose="02020603050405020304" charset="0"/>
                        </a:rPr>
                        <a:t> </a:t>
                      </a:r>
                      <a:r>
                        <a:rPr lang="zh-CN" altLang="en-US" sz="2400" b="1" dirty="0">
                          <a:latin typeface="Times New Roman" panose="02020603050405020304" charset="0"/>
                          <a:cs typeface="Times New Roman" panose="02020603050405020304" charset="0"/>
                        </a:rPr>
                        <a:t>物体浸没水中时弹簧测力计示数</a:t>
                      </a:r>
                      <a:r>
                        <a:rPr lang="en-US" altLang="zh-CN" sz="2400" b="1" i="1">
                          <a:latin typeface="Times New Roman" panose="02020603050405020304" charset="0"/>
                          <a:cs typeface="Times New Roman" panose="02020603050405020304" charset="0"/>
                        </a:rPr>
                        <a:t>F</a:t>
                      </a:r>
                      <a:r>
                        <a:rPr lang="en-US" altLang="zh-CN" sz="2400" b="1">
                          <a:latin typeface="Times New Roman" panose="02020603050405020304" charset="0"/>
                          <a:cs typeface="Times New Roman" panose="02020603050405020304" charset="0"/>
                        </a:rPr>
                        <a:t>′/N</a:t>
                      </a:r>
                      <a:endParaRPr lang="zh-CN" altLang="en-US" sz="2400" b="1">
                        <a:latin typeface="Times New Roman" panose="02020603050405020304" charset="0"/>
                        <a:cs typeface="Times New Roman" panose="02020603050405020304" charset="0"/>
                      </a:endParaRPr>
                    </a:p>
                  </a:txBody>
                  <a:tcPr marL="68588" marR="68588" marT="34294" marB="34294" anchor="ctr">
                    <a:lnL w="12700" cap="flat" cmpd="sng">
                      <a:solidFill>
                        <a:schemeClr val="tx1"/>
                      </a:solidFill>
                      <a:prstDash val="solid"/>
                      <a:headEnd type="none" w="sm" len="sm"/>
                      <a:tailEnd type="none" w="sm" len="sm"/>
                    </a:lnL>
                    <a:lnR w="12700" cap="flat" cmpd="sng">
                      <a:solidFill>
                        <a:schemeClr val="tx1"/>
                      </a:solidFill>
                      <a:prstDash val="solid"/>
                      <a:headEnd type="none" w="sm" len="sm"/>
                      <a:tailEnd type="none" w="sm" len="sm"/>
                    </a:lnR>
                    <a:lnT w="28575" cap="flat" cmpd="sng">
                      <a:solidFill>
                        <a:schemeClr val="tx1"/>
                      </a:solidFill>
                      <a:prstDash val="solid"/>
                      <a:headEnd type="none" w="sm" len="sm"/>
                      <a:tailEnd type="none" w="sm" len="sm"/>
                    </a:lnT>
                    <a:lnB w="12700" cap="flat" cmpd="sng">
                      <a:solidFill>
                        <a:schemeClr val="tx1"/>
                      </a:solidFill>
                      <a:prstDash val="solid"/>
                      <a:headEnd type="none" w="sm" len="sm"/>
                      <a:tailEnd type="none" w="sm" len="sm"/>
                    </a:lnB>
                    <a:lnTlToBr>
                      <a:noFill/>
                    </a:lnTlToBr>
                    <a:lnBlToTr>
                      <a:noFill/>
                    </a:lnBlToTr>
                    <a:solidFill>
                      <a:srgbClr val="B7E3BA">
                        <a:alpha val="50000"/>
                      </a:srgbClr>
                    </a:solid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2400" b="1" dirty="0">
                          <a:latin typeface="Times New Roman" panose="02020603050405020304" charset="0"/>
                          <a:cs typeface="Times New Roman" panose="02020603050405020304" charset="0"/>
                        </a:rPr>
                        <a:t>杯、水总重  </a:t>
                      </a:r>
                    </a:p>
                    <a:p>
                      <a:pPr marL="0" lvl="0" indent="0" algn="ctr">
                        <a:buNone/>
                      </a:pPr>
                      <a:r>
                        <a:rPr lang="en-US" altLang="zh-CN" sz="2400" b="1" i="1" dirty="0">
                          <a:latin typeface="Times New Roman" panose="02020603050405020304" charset="0"/>
                          <a:cs typeface="Times New Roman" panose="02020603050405020304" charset="0"/>
                        </a:rPr>
                        <a:t>G</a:t>
                      </a:r>
                      <a:r>
                        <a:rPr lang="zh-CN" altLang="en-US" sz="2400" b="1" baseline="-25000" dirty="0">
                          <a:latin typeface="Times New Roman" panose="02020603050405020304" charset="0"/>
                          <a:cs typeface="Times New Roman" panose="02020603050405020304" charset="0"/>
                        </a:rPr>
                        <a:t>总</a:t>
                      </a:r>
                      <a:r>
                        <a:rPr lang="en-US" altLang="zh-CN" sz="2400" b="1" dirty="0">
                          <a:latin typeface="Times New Roman" panose="02020603050405020304" charset="0"/>
                          <a:cs typeface="Times New Roman" panose="02020603050405020304" charset="0"/>
                        </a:rPr>
                        <a:t>/N</a:t>
                      </a:r>
                      <a:endParaRPr lang="zh-CN" altLang="en-US" sz="2400" b="1" dirty="0">
                        <a:latin typeface="Times New Roman" panose="02020603050405020304" charset="0"/>
                        <a:cs typeface="Times New Roman" panose="02020603050405020304" charset="0"/>
                      </a:endParaRPr>
                    </a:p>
                  </a:txBody>
                  <a:tcPr marL="68588" marR="68588" marT="34294" marB="34294" anchor="ctr">
                    <a:lnL w="12700" cap="flat" cmpd="sng">
                      <a:solidFill>
                        <a:schemeClr val="tx1"/>
                      </a:solidFill>
                      <a:prstDash val="solid"/>
                      <a:headEnd type="none" w="sm" len="sm"/>
                      <a:tailEnd type="none" w="sm" len="sm"/>
                    </a:lnL>
                    <a:lnR w="12700" cap="flat" cmpd="sng">
                      <a:solidFill>
                        <a:schemeClr val="tx1"/>
                      </a:solidFill>
                      <a:prstDash val="solid"/>
                      <a:headEnd type="none" w="sm" len="sm"/>
                      <a:tailEnd type="none" w="sm" len="sm"/>
                    </a:lnR>
                    <a:lnT w="28575" cap="flat" cmpd="sng">
                      <a:solidFill>
                        <a:schemeClr val="tx1"/>
                      </a:solidFill>
                      <a:prstDash val="solid"/>
                      <a:headEnd type="none" w="sm" len="sm"/>
                      <a:tailEnd type="none" w="sm" len="sm"/>
                    </a:lnT>
                    <a:lnB w="12700" cap="flat" cmpd="sng">
                      <a:solidFill>
                        <a:schemeClr val="tx1"/>
                      </a:solidFill>
                      <a:prstDash val="solid"/>
                      <a:headEnd type="none" w="sm" len="sm"/>
                      <a:tailEnd type="none" w="sm" len="sm"/>
                    </a:lnB>
                    <a:lnTlToBr>
                      <a:noFill/>
                    </a:lnTlToBr>
                    <a:lnBlToTr>
                      <a:noFill/>
                    </a:lnBlToTr>
                    <a:solidFill>
                      <a:srgbClr val="B7E3BA">
                        <a:alpha val="50000"/>
                      </a:srgbClr>
                    </a:solid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2400" b="1" dirty="0">
                          <a:latin typeface="Times New Roman" panose="02020603050405020304" charset="0"/>
                          <a:cs typeface="Times New Roman" panose="02020603050405020304" charset="0"/>
                        </a:rPr>
                        <a:t>浮力的大小</a:t>
                      </a:r>
                      <a:r>
                        <a:rPr lang="en-US" altLang="zh-CN" sz="2400" b="1" i="1">
                          <a:latin typeface="Times New Roman" panose="02020603050405020304" charset="0"/>
                          <a:cs typeface="Times New Roman" panose="02020603050405020304" charset="0"/>
                        </a:rPr>
                        <a:t>F</a:t>
                      </a:r>
                      <a:r>
                        <a:rPr lang="zh-CN" altLang="en-US" sz="2400" b="1" baseline="-25000" dirty="0">
                          <a:latin typeface="Times New Roman" panose="02020603050405020304" charset="0"/>
                          <a:cs typeface="Times New Roman" panose="02020603050405020304" charset="0"/>
                        </a:rPr>
                        <a:t>浮</a:t>
                      </a:r>
                      <a:r>
                        <a:rPr lang="en-US" altLang="zh-CN" sz="2400" b="1">
                          <a:latin typeface="Times New Roman" panose="02020603050405020304" charset="0"/>
                          <a:cs typeface="Times New Roman" panose="02020603050405020304" charset="0"/>
                        </a:rPr>
                        <a:t>/N</a:t>
                      </a:r>
                      <a:endParaRPr lang="zh-CN" altLang="en-US" sz="2400" b="1">
                        <a:latin typeface="Times New Roman" panose="02020603050405020304" charset="0"/>
                        <a:cs typeface="Times New Roman" panose="02020603050405020304" charset="0"/>
                      </a:endParaRPr>
                    </a:p>
                  </a:txBody>
                  <a:tcPr marL="68588" marR="68588" marT="34294" marB="34294" anchor="ctr">
                    <a:lnL w="12700" cap="flat" cmpd="sng">
                      <a:solidFill>
                        <a:schemeClr val="tx1"/>
                      </a:solidFill>
                      <a:prstDash val="solid"/>
                      <a:headEnd type="none" w="sm" len="sm"/>
                      <a:tailEnd type="none" w="sm" len="sm"/>
                    </a:lnL>
                    <a:lnR w="12700" cap="flat" cmpd="sng">
                      <a:solidFill>
                        <a:schemeClr val="tx1"/>
                      </a:solidFill>
                      <a:prstDash val="solid"/>
                      <a:headEnd type="none" w="sm" len="sm"/>
                      <a:tailEnd type="none" w="sm" len="sm"/>
                    </a:lnR>
                    <a:lnT w="28575" cap="flat" cmpd="sng">
                      <a:solidFill>
                        <a:schemeClr val="tx1"/>
                      </a:solidFill>
                      <a:prstDash val="solid"/>
                      <a:headEnd type="none" w="sm" len="sm"/>
                      <a:tailEnd type="none" w="sm" len="sm"/>
                    </a:lnT>
                    <a:lnB w="12700" cap="flat" cmpd="sng">
                      <a:solidFill>
                        <a:schemeClr val="tx1"/>
                      </a:solidFill>
                      <a:prstDash val="solid"/>
                      <a:headEnd type="none" w="sm" len="sm"/>
                      <a:tailEnd type="none" w="sm" len="sm"/>
                    </a:lnB>
                    <a:lnTlToBr>
                      <a:noFill/>
                    </a:lnTlToBr>
                    <a:lnBlToTr>
                      <a:noFill/>
                    </a:lnBlToTr>
                    <a:solidFill>
                      <a:srgbClr val="B7E3BA">
                        <a:alpha val="50000"/>
                      </a:srgbClr>
                    </a:solid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2400" b="1" dirty="0">
                          <a:latin typeface="Times New Roman" panose="02020603050405020304" charset="0"/>
                          <a:cs typeface="Times New Roman" panose="02020603050405020304" charset="0"/>
                        </a:rPr>
                        <a:t>排开水的重量</a:t>
                      </a:r>
                    </a:p>
                    <a:p>
                      <a:pPr marL="0" lvl="0" indent="0" algn="ctr">
                        <a:buNone/>
                      </a:pPr>
                      <a:r>
                        <a:rPr lang="en-US" altLang="zh-CN" sz="2400" b="1" i="1">
                          <a:latin typeface="Times New Roman" panose="02020603050405020304" charset="0"/>
                          <a:cs typeface="Times New Roman" panose="02020603050405020304" charset="0"/>
                        </a:rPr>
                        <a:t>G</a:t>
                      </a:r>
                      <a:r>
                        <a:rPr lang="zh-CN" altLang="en-US" sz="2400" b="1" baseline="-25000" dirty="0">
                          <a:latin typeface="Times New Roman" panose="02020603050405020304" charset="0"/>
                          <a:cs typeface="Times New Roman" panose="02020603050405020304" charset="0"/>
                        </a:rPr>
                        <a:t>排</a:t>
                      </a:r>
                      <a:r>
                        <a:rPr lang="en-US" altLang="zh-CN" sz="2400" b="1">
                          <a:latin typeface="Times New Roman" panose="02020603050405020304" charset="0"/>
                          <a:cs typeface="Times New Roman" panose="02020603050405020304" charset="0"/>
                        </a:rPr>
                        <a:t>/N</a:t>
                      </a:r>
                      <a:endParaRPr lang="zh-CN" altLang="en-US" sz="2400" b="1">
                        <a:latin typeface="Times New Roman" panose="02020603050405020304" charset="0"/>
                        <a:cs typeface="Times New Roman" panose="02020603050405020304" charset="0"/>
                      </a:endParaRPr>
                    </a:p>
                  </a:txBody>
                  <a:tcPr marL="68588" marR="68588" marT="34294" marB="34294" anchor="ctr">
                    <a:lnL w="12700" cap="flat" cmpd="sng">
                      <a:solidFill>
                        <a:schemeClr val="tx1"/>
                      </a:solidFill>
                      <a:prstDash val="solid"/>
                      <a:headEnd type="none" w="sm" len="sm"/>
                      <a:tailEnd type="none" w="sm" len="sm"/>
                    </a:lnL>
                    <a:lnR w="28575" cap="flat" cmpd="sng">
                      <a:solidFill>
                        <a:schemeClr val="tx1"/>
                      </a:solidFill>
                      <a:prstDash val="solid"/>
                      <a:headEnd type="none" w="sm" len="sm"/>
                      <a:tailEnd type="none" w="sm" len="sm"/>
                    </a:lnR>
                    <a:lnT w="28575" cap="flat" cmpd="sng">
                      <a:solidFill>
                        <a:schemeClr val="tx1"/>
                      </a:solidFill>
                      <a:prstDash val="solid"/>
                      <a:headEnd type="none" w="sm" len="sm"/>
                      <a:tailEnd type="none" w="sm" len="sm"/>
                    </a:lnT>
                    <a:lnB w="12700" cap="flat" cmpd="sng">
                      <a:solidFill>
                        <a:schemeClr val="tx1"/>
                      </a:solidFill>
                      <a:prstDash val="solid"/>
                      <a:headEnd type="none" w="sm" len="sm"/>
                      <a:tailEnd type="none" w="sm" len="sm"/>
                    </a:lnB>
                    <a:lnTlToBr>
                      <a:noFill/>
                    </a:lnTlToBr>
                    <a:lnBlToTr>
                      <a:noFill/>
                    </a:lnBlToTr>
                    <a:solidFill>
                      <a:srgbClr val="B7E3BA">
                        <a:alpha val="50000"/>
                      </a:srgbClr>
                    </a:solidFill>
                  </a:tcPr>
                </a:tc>
                <a:extLst>
                  <a:ext uri="{0D108BD9-81ED-4DB2-BD59-A6C34878D82A}">
                    <a16:rowId xmlns:a16="http://schemas.microsoft.com/office/drawing/2014/main" xmlns="" val="10000"/>
                  </a:ext>
                </a:extLst>
              </a:tr>
              <a:tr h="521335">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2400" b="1" dirty="0">
                          <a:latin typeface="Times New Roman" panose="02020603050405020304" charset="0"/>
                        </a:rPr>
                        <a:t>石块</a:t>
                      </a:r>
                    </a:p>
                  </a:txBody>
                  <a:tcPr marL="68588" marR="68588" marT="34294" marB="34294" anchor="ctr">
                    <a:lnL w="28575" cap="flat" cmpd="sng">
                      <a:solidFill>
                        <a:schemeClr val="tx1"/>
                      </a:solidFill>
                      <a:prstDash val="solid"/>
                      <a:headEnd type="none" w="sm" len="sm"/>
                      <a:tailEnd type="none" w="sm" len="sm"/>
                    </a:lnL>
                    <a:lnR w="12700" cap="flat" cmpd="sng">
                      <a:solidFill>
                        <a:schemeClr val="tx1"/>
                      </a:solidFill>
                      <a:prstDash val="solid"/>
                      <a:headEnd type="none" w="sm" len="sm"/>
                      <a:tailEnd type="none" w="sm" len="sm"/>
                    </a:lnR>
                    <a:lnT w="12700" cap="flat" cmpd="sng">
                      <a:solidFill>
                        <a:schemeClr val="tx1"/>
                      </a:solidFill>
                      <a:prstDash val="solid"/>
                      <a:headEnd type="none" w="sm" len="sm"/>
                      <a:tailEnd type="none" w="sm" len="sm"/>
                    </a:lnT>
                    <a:lnB w="12700" cap="flat" cmpd="sng">
                      <a:solidFill>
                        <a:schemeClr val="tx1"/>
                      </a:solidFill>
                      <a:prstDash val="solid"/>
                      <a:headEnd type="none" w="sm" len="sm"/>
                      <a:tailEnd type="none" w="sm" len="sm"/>
                    </a:lnB>
                    <a:lnTlToBr>
                      <a:noFill/>
                    </a:lnTlToBr>
                    <a:lnBlToTr>
                      <a:noFill/>
                    </a:lnBlToTr>
                    <a:solidFill>
                      <a:srgbClr val="B7E3BA">
                        <a:alpha val="50000"/>
                      </a:srgbClr>
                    </a:solid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endParaRPr lang="zh-CN" altLang="en-US" sz="2400" b="1" dirty="0">
                        <a:latin typeface="Times New Roman" panose="02020603050405020304" charset="0"/>
                        <a:cs typeface="Times New Roman" panose="02020603050405020304" charset="0"/>
                      </a:endParaRPr>
                    </a:p>
                  </a:txBody>
                  <a:tcPr marL="68588" marR="68588" marT="34294" marB="34294" anchor="ctr">
                    <a:lnL w="12700" cap="flat" cmpd="sng">
                      <a:solidFill>
                        <a:schemeClr val="tx1"/>
                      </a:solidFill>
                      <a:prstDash val="solid"/>
                      <a:headEnd type="none" w="sm" len="sm"/>
                      <a:tailEnd type="none" w="sm" len="sm"/>
                    </a:lnL>
                    <a:lnR w="12700" cap="flat" cmpd="sng">
                      <a:solidFill>
                        <a:schemeClr val="tx1"/>
                      </a:solidFill>
                      <a:prstDash val="solid"/>
                      <a:headEnd type="none" w="sm" len="sm"/>
                      <a:tailEnd type="none" w="sm" len="sm"/>
                    </a:lnR>
                    <a:lnT w="12700" cap="flat" cmpd="sng">
                      <a:solidFill>
                        <a:schemeClr val="tx1"/>
                      </a:solidFill>
                      <a:prstDash val="solid"/>
                      <a:headEnd type="none" w="sm" len="sm"/>
                      <a:tailEnd type="none" w="sm" len="sm"/>
                    </a:lnT>
                    <a:lnB w="12700" cap="flat" cmpd="sng">
                      <a:solidFill>
                        <a:schemeClr val="tx1"/>
                      </a:solidFill>
                      <a:prstDash val="solid"/>
                      <a:headEnd type="none" w="sm" len="sm"/>
                      <a:tailEnd type="none" w="sm" len="sm"/>
                    </a:lnB>
                    <a:lnTlToBr>
                      <a:noFill/>
                    </a:lnTlToBr>
                    <a:lnBlToTr>
                      <a:noFill/>
                    </a:lnBlToTr>
                    <a:solidFill>
                      <a:srgbClr val="B7E3BA">
                        <a:alpha val="50000"/>
                      </a:srgbClr>
                    </a:solid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en-US" altLang="zh-CN" sz="2400" b="1">
                          <a:latin typeface="Times New Roman" panose="02020603050405020304" charset="0"/>
                          <a:cs typeface="Times New Roman" panose="02020603050405020304" charset="0"/>
                        </a:rPr>
                        <a:t>0.45</a:t>
                      </a:r>
                    </a:p>
                  </a:txBody>
                  <a:tcPr marL="68588" marR="68588" marT="34294" marB="34294" anchor="ctr">
                    <a:lnL w="12700" cap="flat" cmpd="sng">
                      <a:solidFill>
                        <a:schemeClr val="tx1"/>
                      </a:solidFill>
                      <a:prstDash val="solid"/>
                      <a:headEnd type="none" w="sm" len="sm"/>
                      <a:tailEnd type="none" w="sm" len="sm"/>
                    </a:lnL>
                    <a:lnR w="12700" cap="flat" cmpd="sng">
                      <a:solidFill>
                        <a:schemeClr val="tx1"/>
                      </a:solidFill>
                      <a:prstDash val="solid"/>
                      <a:headEnd type="none" w="sm" len="sm"/>
                      <a:tailEnd type="none" w="sm" len="sm"/>
                    </a:lnR>
                    <a:lnT w="12700" cap="flat" cmpd="sng">
                      <a:solidFill>
                        <a:schemeClr val="tx1"/>
                      </a:solidFill>
                      <a:prstDash val="solid"/>
                      <a:headEnd type="none" w="sm" len="sm"/>
                      <a:tailEnd type="none" w="sm" len="sm"/>
                    </a:lnT>
                    <a:lnB w="12700" cap="flat" cmpd="sng">
                      <a:solidFill>
                        <a:schemeClr val="tx1"/>
                      </a:solidFill>
                      <a:prstDash val="solid"/>
                      <a:headEnd type="none" w="sm" len="sm"/>
                      <a:tailEnd type="none" w="sm" len="sm"/>
                    </a:lnB>
                    <a:lnTlToBr>
                      <a:noFill/>
                    </a:lnTlToBr>
                    <a:lnBlToTr>
                      <a:noFill/>
                    </a:lnBlToTr>
                    <a:solidFill>
                      <a:srgbClr val="B7E3BA">
                        <a:alpha val="50000"/>
                      </a:srgbClr>
                    </a:solid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endParaRPr lang="zh-CN" altLang="en-US" sz="2400" b="1" dirty="0">
                        <a:latin typeface="Times New Roman" panose="02020603050405020304" charset="0"/>
                        <a:cs typeface="Times New Roman" panose="02020603050405020304" charset="0"/>
                      </a:endParaRPr>
                    </a:p>
                  </a:txBody>
                  <a:tcPr marL="68588" marR="68588" marT="34294" marB="34294" anchor="ctr">
                    <a:lnL w="12700" cap="flat" cmpd="sng">
                      <a:solidFill>
                        <a:schemeClr val="tx1"/>
                      </a:solidFill>
                      <a:prstDash val="solid"/>
                      <a:headEnd type="none" w="sm" len="sm"/>
                      <a:tailEnd type="none" w="sm" len="sm"/>
                    </a:lnL>
                    <a:lnR w="12700" cap="flat" cmpd="sng">
                      <a:solidFill>
                        <a:schemeClr val="tx1"/>
                      </a:solidFill>
                      <a:prstDash val="solid"/>
                      <a:headEnd type="none" w="sm" len="sm"/>
                      <a:tailEnd type="none" w="sm" len="sm"/>
                    </a:lnR>
                    <a:lnT w="12700" cap="flat" cmpd="sng">
                      <a:solidFill>
                        <a:schemeClr val="tx1"/>
                      </a:solidFill>
                      <a:prstDash val="solid"/>
                      <a:headEnd type="none" w="sm" len="sm"/>
                      <a:tailEnd type="none" w="sm" len="sm"/>
                    </a:lnT>
                    <a:lnB w="12700" cap="flat" cmpd="sng">
                      <a:solidFill>
                        <a:schemeClr val="tx1"/>
                      </a:solidFill>
                      <a:prstDash val="solid"/>
                      <a:headEnd type="none" w="sm" len="sm"/>
                      <a:tailEnd type="none" w="sm" len="sm"/>
                    </a:lnB>
                    <a:lnTlToBr>
                      <a:noFill/>
                    </a:lnTlToBr>
                    <a:lnBlToTr>
                      <a:noFill/>
                    </a:lnBlToTr>
                    <a:solidFill>
                      <a:srgbClr val="B7E3BA">
                        <a:alpha val="50000"/>
                      </a:srgbClr>
                    </a:solid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endParaRPr lang="zh-CN" altLang="en-US" sz="2400" b="1" dirty="0">
                        <a:latin typeface="Times New Roman" panose="02020603050405020304" charset="0"/>
                        <a:cs typeface="Times New Roman" panose="02020603050405020304" charset="0"/>
                      </a:endParaRPr>
                    </a:p>
                  </a:txBody>
                  <a:tcPr marL="68588" marR="68588" marT="34294" marB="34294" anchor="ctr">
                    <a:lnL w="12700" cap="flat" cmpd="sng">
                      <a:solidFill>
                        <a:schemeClr val="tx1"/>
                      </a:solidFill>
                      <a:prstDash val="solid"/>
                      <a:headEnd type="none" w="sm" len="sm"/>
                      <a:tailEnd type="none" w="sm" len="sm"/>
                    </a:lnL>
                    <a:lnR w="12700" cap="flat" cmpd="sng">
                      <a:solidFill>
                        <a:schemeClr val="tx1"/>
                      </a:solidFill>
                      <a:prstDash val="solid"/>
                      <a:headEnd type="none" w="sm" len="sm"/>
                      <a:tailEnd type="none" w="sm" len="sm"/>
                    </a:lnR>
                    <a:lnT w="12700" cap="flat" cmpd="sng">
                      <a:solidFill>
                        <a:schemeClr val="tx1"/>
                      </a:solidFill>
                      <a:prstDash val="solid"/>
                      <a:headEnd type="none" w="sm" len="sm"/>
                      <a:tailEnd type="none" w="sm" len="sm"/>
                    </a:lnT>
                    <a:lnB w="12700" cap="flat" cmpd="sng">
                      <a:solidFill>
                        <a:schemeClr val="tx1"/>
                      </a:solidFill>
                      <a:prstDash val="solid"/>
                      <a:headEnd type="none" w="sm" len="sm"/>
                      <a:tailEnd type="none" w="sm" len="sm"/>
                    </a:lnB>
                    <a:lnTlToBr>
                      <a:noFill/>
                    </a:lnTlToBr>
                    <a:lnBlToTr>
                      <a:noFill/>
                    </a:lnBlToTr>
                    <a:solidFill>
                      <a:srgbClr val="B7E3BA">
                        <a:alpha val="50000"/>
                      </a:srgbClr>
                    </a:solid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endParaRPr lang="zh-CN" altLang="en-US" sz="2400" b="1" dirty="0">
                        <a:latin typeface="Times New Roman" panose="02020603050405020304" charset="0"/>
                        <a:cs typeface="Times New Roman" panose="02020603050405020304" charset="0"/>
                      </a:endParaRPr>
                    </a:p>
                  </a:txBody>
                  <a:tcPr marL="68588" marR="68588" marT="34294" marB="34294" anchor="ctr">
                    <a:lnL w="12700" cap="flat" cmpd="sng">
                      <a:solidFill>
                        <a:schemeClr val="tx1"/>
                      </a:solidFill>
                      <a:prstDash val="solid"/>
                      <a:headEnd type="none" w="sm" len="sm"/>
                      <a:tailEnd type="none" w="sm" len="sm"/>
                    </a:lnL>
                    <a:lnR w="12700" cap="flat" cmpd="sng">
                      <a:solidFill>
                        <a:schemeClr val="tx1"/>
                      </a:solidFill>
                      <a:prstDash val="solid"/>
                      <a:headEnd type="none" w="sm" len="sm"/>
                      <a:tailEnd type="none" w="sm" len="sm"/>
                    </a:lnR>
                    <a:lnT w="12700" cap="flat" cmpd="sng">
                      <a:solidFill>
                        <a:schemeClr val="tx1"/>
                      </a:solidFill>
                      <a:prstDash val="solid"/>
                      <a:headEnd type="none" w="sm" len="sm"/>
                      <a:tailEnd type="none" w="sm" len="sm"/>
                    </a:lnT>
                    <a:lnB w="12700" cap="flat" cmpd="sng">
                      <a:solidFill>
                        <a:schemeClr val="tx1"/>
                      </a:solidFill>
                      <a:prstDash val="solid"/>
                      <a:headEnd type="none" w="sm" len="sm"/>
                      <a:tailEnd type="none" w="sm" len="sm"/>
                    </a:lnB>
                    <a:lnTlToBr>
                      <a:noFill/>
                    </a:lnTlToBr>
                    <a:lnBlToTr>
                      <a:noFill/>
                    </a:lnBlToTr>
                    <a:solidFill>
                      <a:srgbClr val="B7E3BA">
                        <a:alpha val="50000"/>
                      </a:srgbClr>
                    </a:solid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endParaRPr lang="zh-CN" altLang="en-US" sz="2400" b="1" dirty="0">
                        <a:latin typeface="Times New Roman" panose="02020603050405020304" charset="0"/>
                        <a:cs typeface="Times New Roman" panose="02020603050405020304" charset="0"/>
                      </a:endParaRPr>
                    </a:p>
                  </a:txBody>
                  <a:tcPr marL="68588" marR="68588" marT="34294" marB="34294" anchor="ctr">
                    <a:lnL w="12700" cap="flat" cmpd="sng">
                      <a:solidFill>
                        <a:schemeClr val="tx1"/>
                      </a:solidFill>
                      <a:prstDash val="solid"/>
                      <a:headEnd type="none" w="sm" len="sm"/>
                      <a:tailEnd type="none" w="sm" len="sm"/>
                    </a:lnL>
                    <a:lnR w="28575" cap="flat" cmpd="sng">
                      <a:solidFill>
                        <a:schemeClr val="tx1"/>
                      </a:solidFill>
                      <a:prstDash val="solid"/>
                      <a:headEnd type="none" w="sm" len="sm"/>
                      <a:tailEnd type="none" w="sm" len="sm"/>
                    </a:lnR>
                    <a:lnT w="12700" cap="flat" cmpd="sng">
                      <a:solidFill>
                        <a:schemeClr val="tx1"/>
                      </a:solidFill>
                      <a:prstDash val="solid"/>
                      <a:headEnd type="none" w="sm" len="sm"/>
                      <a:tailEnd type="none" w="sm" len="sm"/>
                    </a:lnT>
                    <a:lnB w="12700" cap="flat" cmpd="sng">
                      <a:solidFill>
                        <a:schemeClr val="tx1"/>
                      </a:solidFill>
                      <a:prstDash val="solid"/>
                      <a:headEnd type="none" w="sm" len="sm"/>
                      <a:tailEnd type="none" w="sm" len="sm"/>
                    </a:lnB>
                    <a:lnTlToBr>
                      <a:noFill/>
                    </a:lnTlToBr>
                    <a:lnBlToTr>
                      <a:noFill/>
                    </a:lnBlToTr>
                    <a:solidFill>
                      <a:srgbClr val="B7E3BA">
                        <a:alpha val="50000"/>
                      </a:srgbClr>
                    </a:solidFill>
                  </a:tcPr>
                </a:tc>
                <a:extLst>
                  <a:ext uri="{0D108BD9-81ED-4DB2-BD59-A6C34878D82A}">
                    <a16:rowId xmlns:a16="http://schemas.microsoft.com/office/drawing/2014/main" xmlns="" val="10001"/>
                  </a:ext>
                </a:extLst>
              </a:tr>
              <a:tr h="564515">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2400" b="1" dirty="0">
                          <a:latin typeface="Times New Roman" panose="02020603050405020304" charset="0"/>
                        </a:rPr>
                        <a:t>铝块</a:t>
                      </a:r>
                    </a:p>
                  </a:txBody>
                  <a:tcPr marL="68588" marR="68588" marT="34294" marB="34294" anchor="ctr">
                    <a:lnL w="28575" cap="flat" cmpd="sng">
                      <a:solidFill>
                        <a:schemeClr val="tx1"/>
                      </a:solidFill>
                      <a:prstDash val="solid"/>
                      <a:headEnd type="none" w="sm" len="sm"/>
                      <a:tailEnd type="none" w="sm" len="sm"/>
                    </a:lnL>
                    <a:lnR w="12700" cap="flat" cmpd="sng">
                      <a:solidFill>
                        <a:schemeClr val="tx1"/>
                      </a:solidFill>
                      <a:prstDash val="solid"/>
                      <a:headEnd type="none" w="sm" len="sm"/>
                      <a:tailEnd type="none" w="sm" len="sm"/>
                    </a:lnR>
                    <a:lnT w="12700" cap="flat" cmpd="sng">
                      <a:solidFill>
                        <a:schemeClr val="tx1"/>
                      </a:solidFill>
                      <a:prstDash val="solid"/>
                      <a:headEnd type="none" w="sm" len="sm"/>
                      <a:tailEnd type="none" w="sm" len="sm"/>
                    </a:lnT>
                    <a:lnB w="12700" cap="flat" cmpd="sng">
                      <a:solidFill>
                        <a:schemeClr val="tx1"/>
                      </a:solidFill>
                      <a:prstDash val="solid"/>
                      <a:headEnd type="none" w="sm" len="sm"/>
                      <a:tailEnd type="none" w="sm" len="sm"/>
                    </a:lnB>
                    <a:lnTlToBr>
                      <a:noFill/>
                    </a:lnTlToBr>
                    <a:lnBlToTr>
                      <a:noFill/>
                    </a:lnBlToTr>
                    <a:solidFill>
                      <a:srgbClr val="B7E3BA">
                        <a:alpha val="50000"/>
                      </a:srgbClr>
                    </a:solid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endParaRPr lang="zh-CN" altLang="en-US" sz="2400" b="1" dirty="0">
                        <a:latin typeface="Times New Roman" panose="02020603050405020304" charset="0"/>
                        <a:cs typeface="Times New Roman" panose="02020603050405020304" charset="0"/>
                      </a:endParaRPr>
                    </a:p>
                  </a:txBody>
                  <a:tcPr marL="68588" marR="68588" marT="34294" marB="34294" anchor="ctr">
                    <a:lnL w="12700" cap="flat" cmpd="sng">
                      <a:solidFill>
                        <a:schemeClr val="tx1"/>
                      </a:solidFill>
                      <a:prstDash val="solid"/>
                      <a:headEnd type="none" w="sm" len="sm"/>
                      <a:tailEnd type="none" w="sm" len="sm"/>
                    </a:lnL>
                    <a:lnR w="12700" cap="flat" cmpd="sng">
                      <a:solidFill>
                        <a:schemeClr val="tx1"/>
                      </a:solidFill>
                      <a:prstDash val="solid"/>
                      <a:headEnd type="none" w="sm" len="sm"/>
                      <a:tailEnd type="none" w="sm" len="sm"/>
                    </a:lnR>
                    <a:lnT w="12700" cap="flat" cmpd="sng">
                      <a:solidFill>
                        <a:schemeClr val="tx1"/>
                      </a:solidFill>
                      <a:prstDash val="solid"/>
                      <a:headEnd type="none" w="sm" len="sm"/>
                      <a:tailEnd type="none" w="sm" len="sm"/>
                    </a:lnT>
                    <a:lnB w="12700" cap="flat" cmpd="sng">
                      <a:solidFill>
                        <a:schemeClr val="tx1"/>
                      </a:solidFill>
                      <a:prstDash val="solid"/>
                      <a:headEnd type="none" w="sm" len="sm"/>
                      <a:tailEnd type="none" w="sm" len="sm"/>
                    </a:lnB>
                    <a:lnTlToBr>
                      <a:noFill/>
                    </a:lnTlToBr>
                    <a:lnBlToTr>
                      <a:noFill/>
                    </a:lnBlToTr>
                    <a:solidFill>
                      <a:srgbClr val="B7E3BA">
                        <a:alpha val="50000"/>
                      </a:srgbClr>
                    </a:solid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en-US" altLang="zh-CN" sz="2400" b="1">
                          <a:latin typeface="Times New Roman" panose="02020603050405020304" charset="0"/>
                          <a:cs typeface="Times New Roman" panose="02020603050405020304" charset="0"/>
                        </a:rPr>
                        <a:t>0.45</a:t>
                      </a:r>
                    </a:p>
                  </a:txBody>
                  <a:tcPr marL="68588" marR="68588" marT="34294" marB="34294" anchor="ctr">
                    <a:lnL w="12700" cap="flat" cmpd="sng">
                      <a:solidFill>
                        <a:schemeClr val="tx1"/>
                      </a:solidFill>
                      <a:prstDash val="solid"/>
                      <a:headEnd type="none" w="sm" len="sm"/>
                      <a:tailEnd type="none" w="sm" len="sm"/>
                    </a:lnL>
                    <a:lnR w="12700" cap="flat" cmpd="sng">
                      <a:solidFill>
                        <a:schemeClr val="tx1"/>
                      </a:solidFill>
                      <a:prstDash val="solid"/>
                      <a:headEnd type="none" w="sm" len="sm"/>
                      <a:tailEnd type="none" w="sm" len="sm"/>
                    </a:lnR>
                    <a:lnT w="12700" cap="flat" cmpd="sng">
                      <a:solidFill>
                        <a:schemeClr val="tx1"/>
                      </a:solidFill>
                      <a:prstDash val="solid"/>
                      <a:headEnd type="none" w="sm" len="sm"/>
                      <a:tailEnd type="none" w="sm" len="sm"/>
                    </a:lnT>
                    <a:lnB w="12700" cap="flat" cmpd="sng">
                      <a:solidFill>
                        <a:schemeClr val="tx1"/>
                      </a:solidFill>
                      <a:prstDash val="solid"/>
                      <a:headEnd type="none" w="sm" len="sm"/>
                      <a:tailEnd type="none" w="sm" len="sm"/>
                    </a:lnB>
                    <a:lnTlToBr>
                      <a:noFill/>
                    </a:lnTlToBr>
                    <a:lnBlToTr>
                      <a:noFill/>
                    </a:lnBlToTr>
                    <a:solidFill>
                      <a:srgbClr val="B7E3BA">
                        <a:alpha val="50000"/>
                      </a:srgbClr>
                    </a:solid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endParaRPr lang="zh-CN" altLang="en-US" sz="2400" b="1" dirty="0">
                        <a:latin typeface="Times New Roman" panose="02020603050405020304" charset="0"/>
                        <a:cs typeface="Times New Roman" panose="02020603050405020304" charset="0"/>
                      </a:endParaRPr>
                    </a:p>
                  </a:txBody>
                  <a:tcPr marL="68588" marR="68588" marT="34294" marB="34294" anchor="ctr">
                    <a:lnL w="12700" cap="flat" cmpd="sng">
                      <a:solidFill>
                        <a:schemeClr val="tx1"/>
                      </a:solidFill>
                      <a:prstDash val="solid"/>
                      <a:headEnd type="none" w="sm" len="sm"/>
                      <a:tailEnd type="none" w="sm" len="sm"/>
                    </a:lnL>
                    <a:lnR w="12700" cap="flat" cmpd="sng">
                      <a:solidFill>
                        <a:schemeClr val="tx1"/>
                      </a:solidFill>
                      <a:prstDash val="solid"/>
                      <a:headEnd type="none" w="sm" len="sm"/>
                      <a:tailEnd type="none" w="sm" len="sm"/>
                    </a:lnR>
                    <a:lnT w="12700" cap="flat" cmpd="sng">
                      <a:solidFill>
                        <a:schemeClr val="tx1"/>
                      </a:solidFill>
                      <a:prstDash val="solid"/>
                      <a:headEnd type="none" w="sm" len="sm"/>
                      <a:tailEnd type="none" w="sm" len="sm"/>
                    </a:lnT>
                    <a:lnB w="12700" cap="flat" cmpd="sng">
                      <a:solidFill>
                        <a:schemeClr val="tx1"/>
                      </a:solidFill>
                      <a:prstDash val="solid"/>
                      <a:headEnd type="none" w="sm" len="sm"/>
                      <a:tailEnd type="none" w="sm" len="sm"/>
                    </a:lnB>
                    <a:lnTlToBr>
                      <a:noFill/>
                    </a:lnTlToBr>
                    <a:lnBlToTr>
                      <a:noFill/>
                    </a:lnBlToTr>
                    <a:solidFill>
                      <a:srgbClr val="B7E3BA">
                        <a:alpha val="50000"/>
                      </a:srgbClr>
                    </a:solid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endParaRPr lang="zh-CN" altLang="en-US" sz="2400" b="1" dirty="0">
                        <a:latin typeface="Times New Roman" panose="02020603050405020304" charset="0"/>
                        <a:cs typeface="Times New Roman" panose="02020603050405020304" charset="0"/>
                      </a:endParaRPr>
                    </a:p>
                  </a:txBody>
                  <a:tcPr marL="68588" marR="68588" marT="34294" marB="34294" anchor="ctr">
                    <a:lnL w="12700" cap="flat" cmpd="sng">
                      <a:solidFill>
                        <a:schemeClr val="tx1"/>
                      </a:solidFill>
                      <a:prstDash val="solid"/>
                      <a:headEnd type="none" w="sm" len="sm"/>
                      <a:tailEnd type="none" w="sm" len="sm"/>
                    </a:lnL>
                    <a:lnR w="12700" cap="flat" cmpd="sng">
                      <a:solidFill>
                        <a:schemeClr val="tx1"/>
                      </a:solidFill>
                      <a:prstDash val="solid"/>
                      <a:headEnd type="none" w="sm" len="sm"/>
                      <a:tailEnd type="none" w="sm" len="sm"/>
                    </a:lnR>
                    <a:lnT w="12700" cap="flat" cmpd="sng">
                      <a:solidFill>
                        <a:schemeClr val="tx1"/>
                      </a:solidFill>
                      <a:prstDash val="solid"/>
                      <a:headEnd type="none" w="sm" len="sm"/>
                      <a:tailEnd type="none" w="sm" len="sm"/>
                    </a:lnT>
                    <a:lnB w="12700" cap="flat" cmpd="sng">
                      <a:solidFill>
                        <a:schemeClr val="tx1"/>
                      </a:solidFill>
                      <a:prstDash val="solid"/>
                      <a:headEnd type="none" w="sm" len="sm"/>
                      <a:tailEnd type="none" w="sm" len="sm"/>
                    </a:lnB>
                    <a:lnTlToBr>
                      <a:noFill/>
                    </a:lnTlToBr>
                    <a:lnBlToTr>
                      <a:noFill/>
                    </a:lnBlToTr>
                    <a:solidFill>
                      <a:srgbClr val="B7E3BA">
                        <a:alpha val="50000"/>
                      </a:srgbClr>
                    </a:solid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endParaRPr lang="zh-CN" altLang="en-US" sz="2400" b="1" dirty="0">
                        <a:latin typeface="Times New Roman" panose="02020603050405020304" charset="0"/>
                        <a:cs typeface="Times New Roman" panose="02020603050405020304" charset="0"/>
                      </a:endParaRPr>
                    </a:p>
                  </a:txBody>
                  <a:tcPr marL="68588" marR="68588" marT="34294" marB="34294" anchor="ctr">
                    <a:lnL w="12700" cap="flat" cmpd="sng">
                      <a:solidFill>
                        <a:schemeClr val="tx1"/>
                      </a:solidFill>
                      <a:prstDash val="solid"/>
                      <a:headEnd type="none" w="sm" len="sm"/>
                      <a:tailEnd type="none" w="sm" len="sm"/>
                    </a:lnL>
                    <a:lnR w="12700" cap="flat" cmpd="sng">
                      <a:solidFill>
                        <a:schemeClr val="tx1"/>
                      </a:solidFill>
                      <a:prstDash val="solid"/>
                      <a:headEnd type="none" w="sm" len="sm"/>
                      <a:tailEnd type="none" w="sm" len="sm"/>
                    </a:lnR>
                    <a:lnT w="12700" cap="flat" cmpd="sng">
                      <a:solidFill>
                        <a:schemeClr val="tx1"/>
                      </a:solidFill>
                      <a:prstDash val="solid"/>
                      <a:headEnd type="none" w="sm" len="sm"/>
                      <a:tailEnd type="none" w="sm" len="sm"/>
                    </a:lnT>
                    <a:lnB w="12700" cap="flat" cmpd="sng">
                      <a:solidFill>
                        <a:schemeClr val="tx1"/>
                      </a:solidFill>
                      <a:prstDash val="solid"/>
                      <a:headEnd type="none" w="sm" len="sm"/>
                      <a:tailEnd type="none" w="sm" len="sm"/>
                    </a:lnB>
                    <a:lnTlToBr>
                      <a:noFill/>
                    </a:lnTlToBr>
                    <a:lnBlToTr>
                      <a:noFill/>
                    </a:lnBlToTr>
                    <a:solidFill>
                      <a:srgbClr val="B7E3BA">
                        <a:alpha val="50000"/>
                      </a:srgbClr>
                    </a:solid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endParaRPr lang="zh-CN" altLang="en-US" sz="2400" b="1" dirty="0">
                        <a:latin typeface="Times New Roman" panose="02020603050405020304" charset="0"/>
                        <a:cs typeface="Times New Roman" panose="02020603050405020304" charset="0"/>
                      </a:endParaRPr>
                    </a:p>
                  </a:txBody>
                  <a:tcPr marL="68588" marR="68588" marT="34294" marB="34294" anchor="ctr">
                    <a:lnL w="12700" cap="flat" cmpd="sng">
                      <a:solidFill>
                        <a:schemeClr val="tx1"/>
                      </a:solidFill>
                      <a:prstDash val="solid"/>
                      <a:headEnd type="none" w="sm" len="sm"/>
                      <a:tailEnd type="none" w="sm" len="sm"/>
                    </a:lnL>
                    <a:lnR w="28575" cap="flat" cmpd="sng">
                      <a:solidFill>
                        <a:schemeClr val="tx1"/>
                      </a:solidFill>
                      <a:prstDash val="solid"/>
                      <a:headEnd type="none" w="sm" len="sm"/>
                      <a:tailEnd type="none" w="sm" len="sm"/>
                    </a:lnR>
                    <a:lnT w="12700" cap="flat" cmpd="sng">
                      <a:solidFill>
                        <a:schemeClr val="tx1"/>
                      </a:solidFill>
                      <a:prstDash val="solid"/>
                      <a:headEnd type="none" w="sm" len="sm"/>
                      <a:tailEnd type="none" w="sm" len="sm"/>
                    </a:lnT>
                    <a:lnB w="12700" cap="flat" cmpd="sng">
                      <a:solidFill>
                        <a:schemeClr val="tx1"/>
                      </a:solidFill>
                      <a:prstDash val="solid"/>
                      <a:headEnd type="none" w="sm" len="sm"/>
                      <a:tailEnd type="none" w="sm" len="sm"/>
                    </a:lnB>
                    <a:lnTlToBr>
                      <a:noFill/>
                    </a:lnTlToBr>
                    <a:lnBlToTr>
                      <a:noFill/>
                    </a:lnBlToTr>
                    <a:solidFill>
                      <a:srgbClr val="B7E3BA">
                        <a:alpha val="50000"/>
                      </a:srgbClr>
                    </a:solidFill>
                  </a:tcPr>
                </a:tc>
                <a:extLst>
                  <a:ext uri="{0D108BD9-81ED-4DB2-BD59-A6C34878D82A}">
                    <a16:rowId xmlns:a16="http://schemas.microsoft.com/office/drawing/2014/main" xmlns="" val="10002"/>
                  </a:ext>
                </a:extLst>
              </a:tr>
              <a:tr h="550545">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2400" b="1" dirty="0">
                          <a:latin typeface="Times New Roman" panose="02020603050405020304" charset="0"/>
                        </a:rPr>
                        <a:t>铁块</a:t>
                      </a:r>
                    </a:p>
                  </a:txBody>
                  <a:tcPr marL="68588" marR="68588" marT="34294" marB="34294" anchor="ctr">
                    <a:lnL w="28575" cap="flat" cmpd="sng">
                      <a:solidFill>
                        <a:schemeClr val="tx1"/>
                      </a:solidFill>
                      <a:prstDash val="solid"/>
                      <a:headEnd type="none" w="sm" len="sm"/>
                      <a:tailEnd type="none" w="sm" len="sm"/>
                    </a:lnL>
                    <a:lnR w="12700" cap="flat" cmpd="sng">
                      <a:solidFill>
                        <a:schemeClr val="tx1"/>
                      </a:solidFill>
                      <a:prstDash val="solid"/>
                      <a:headEnd type="none" w="sm" len="sm"/>
                      <a:tailEnd type="none" w="sm" len="sm"/>
                    </a:lnR>
                    <a:lnT w="12700" cap="flat" cmpd="sng">
                      <a:solidFill>
                        <a:schemeClr val="tx1"/>
                      </a:solidFill>
                      <a:prstDash val="solid"/>
                      <a:headEnd type="none" w="sm" len="sm"/>
                      <a:tailEnd type="none" w="sm" len="sm"/>
                    </a:lnT>
                    <a:lnB w="28575" cap="flat" cmpd="sng">
                      <a:solidFill>
                        <a:schemeClr val="tx1"/>
                      </a:solidFill>
                      <a:prstDash val="solid"/>
                      <a:headEnd type="none" w="sm" len="sm"/>
                      <a:tailEnd type="none" w="sm" len="sm"/>
                    </a:lnB>
                    <a:lnTlToBr>
                      <a:noFill/>
                    </a:lnTlToBr>
                    <a:lnBlToTr>
                      <a:noFill/>
                    </a:lnBlToTr>
                    <a:solidFill>
                      <a:srgbClr val="B7E3BA">
                        <a:alpha val="50000"/>
                      </a:srgbClr>
                    </a:solid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endParaRPr lang="zh-CN" altLang="en-US" sz="2400" b="1" dirty="0">
                        <a:latin typeface="Times New Roman" panose="02020603050405020304" charset="0"/>
                        <a:cs typeface="Times New Roman" panose="02020603050405020304" charset="0"/>
                      </a:endParaRPr>
                    </a:p>
                  </a:txBody>
                  <a:tcPr marL="68588" marR="68588" marT="34294" marB="34294" anchor="ctr">
                    <a:lnL w="12700" cap="flat" cmpd="sng">
                      <a:solidFill>
                        <a:schemeClr val="tx1"/>
                      </a:solidFill>
                      <a:prstDash val="solid"/>
                      <a:headEnd type="none" w="sm" len="sm"/>
                      <a:tailEnd type="none" w="sm" len="sm"/>
                    </a:lnL>
                    <a:lnR w="12700" cap="flat" cmpd="sng">
                      <a:solidFill>
                        <a:schemeClr val="tx1"/>
                      </a:solidFill>
                      <a:prstDash val="solid"/>
                      <a:headEnd type="none" w="sm" len="sm"/>
                      <a:tailEnd type="none" w="sm" len="sm"/>
                    </a:lnR>
                    <a:lnT w="12700" cap="flat" cmpd="sng">
                      <a:solidFill>
                        <a:schemeClr val="tx1"/>
                      </a:solidFill>
                      <a:prstDash val="solid"/>
                      <a:headEnd type="none" w="sm" len="sm"/>
                      <a:tailEnd type="none" w="sm" len="sm"/>
                    </a:lnT>
                    <a:lnB w="28575" cap="flat" cmpd="sng">
                      <a:solidFill>
                        <a:schemeClr val="tx1"/>
                      </a:solidFill>
                      <a:prstDash val="solid"/>
                      <a:headEnd type="none" w="sm" len="sm"/>
                      <a:tailEnd type="none" w="sm" len="sm"/>
                    </a:lnB>
                    <a:lnTlToBr>
                      <a:noFill/>
                    </a:lnTlToBr>
                    <a:lnBlToTr>
                      <a:noFill/>
                    </a:lnBlToTr>
                    <a:solidFill>
                      <a:srgbClr val="B7E3BA">
                        <a:alpha val="50000"/>
                      </a:srgbClr>
                    </a:solid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en-US" altLang="zh-CN" sz="2400" b="1">
                          <a:latin typeface="Times New Roman" panose="02020603050405020304" charset="0"/>
                          <a:cs typeface="Times New Roman" panose="02020603050405020304" charset="0"/>
                        </a:rPr>
                        <a:t>0.45</a:t>
                      </a:r>
                    </a:p>
                  </a:txBody>
                  <a:tcPr marL="68588" marR="68588" marT="34294" marB="34294" anchor="ctr">
                    <a:lnL w="12700" cap="flat" cmpd="sng">
                      <a:solidFill>
                        <a:schemeClr val="tx1"/>
                      </a:solidFill>
                      <a:prstDash val="solid"/>
                      <a:headEnd type="none" w="sm" len="sm"/>
                      <a:tailEnd type="none" w="sm" len="sm"/>
                    </a:lnL>
                    <a:lnR w="12700" cap="flat" cmpd="sng">
                      <a:solidFill>
                        <a:schemeClr val="tx1"/>
                      </a:solidFill>
                      <a:prstDash val="solid"/>
                      <a:headEnd type="none" w="sm" len="sm"/>
                      <a:tailEnd type="none" w="sm" len="sm"/>
                    </a:lnR>
                    <a:lnT w="12700" cap="flat" cmpd="sng">
                      <a:solidFill>
                        <a:schemeClr val="tx1"/>
                      </a:solidFill>
                      <a:prstDash val="solid"/>
                      <a:headEnd type="none" w="sm" len="sm"/>
                      <a:tailEnd type="none" w="sm" len="sm"/>
                    </a:lnT>
                    <a:lnB w="28575" cap="flat" cmpd="sng">
                      <a:solidFill>
                        <a:schemeClr val="tx1"/>
                      </a:solidFill>
                      <a:prstDash val="solid"/>
                      <a:headEnd type="none" w="sm" len="sm"/>
                      <a:tailEnd type="none" w="sm" len="sm"/>
                    </a:lnB>
                    <a:lnTlToBr>
                      <a:noFill/>
                    </a:lnTlToBr>
                    <a:lnBlToTr>
                      <a:noFill/>
                    </a:lnBlToTr>
                    <a:solidFill>
                      <a:srgbClr val="B7E3BA">
                        <a:alpha val="50000"/>
                      </a:srgbClr>
                    </a:solid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endParaRPr lang="zh-CN" altLang="en-US" sz="2400" b="1" dirty="0">
                        <a:latin typeface="Times New Roman" panose="02020603050405020304" charset="0"/>
                        <a:cs typeface="Times New Roman" panose="02020603050405020304" charset="0"/>
                      </a:endParaRPr>
                    </a:p>
                  </a:txBody>
                  <a:tcPr marL="68588" marR="68588" marT="34294" marB="34294" anchor="ctr">
                    <a:lnL w="12700" cap="flat" cmpd="sng">
                      <a:solidFill>
                        <a:schemeClr val="tx1"/>
                      </a:solidFill>
                      <a:prstDash val="solid"/>
                      <a:headEnd type="none" w="sm" len="sm"/>
                      <a:tailEnd type="none" w="sm" len="sm"/>
                    </a:lnL>
                    <a:lnR w="12700" cap="flat" cmpd="sng">
                      <a:solidFill>
                        <a:schemeClr val="tx1"/>
                      </a:solidFill>
                      <a:prstDash val="solid"/>
                      <a:headEnd type="none" w="sm" len="sm"/>
                      <a:tailEnd type="none" w="sm" len="sm"/>
                    </a:lnR>
                    <a:lnT w="12700" cap="flat" cmpd="sng">
                      <a:solidFill>
                        <a:schemeClr val="tx1"/>
                      </a:solidFill>
                      <a:prstDash val="solid"/>
                      <a:headEnd type="none" w="sm" len="sm"/>
                      <a:tailEnd type="none" w="sm" len="sm"/>
                    </a:lnT>
                    <a:lnB w="28575" cap="flat" cmpd="sng">
                      <a:solidFill>
                        <a:schemeClr val="tx1"/>
                      </a:solidFill>
                      <a:prstDash val="solid"/>
                      <a:headEnd type="none" w="sm" len="sm"/>
                      <a:tailEnd type="none" w="sm" len="sm"/>
                    </a:lnB>
                    <a:lnTlToBr>
                      <a:noFill/>
                    </a:lnTlToBr>
                    <a:lnBlToTr>
                      <a:noFill/>
                    </a:lnBlToTr>
                    <a:solidFill>
                      <a:srgbClr val="B7E3BA">
                        <a:alpha val="50000"/>
                      </a:srgbClr>
                    </a:solid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endParaRPr lang="zh-CN" altLang="en-US" sz="2400" b="1" dirty="0">
                        <a:latin typeface="Times New Roman" panose="02020603050405020304" charset="0"/>
                        <a:cs typeface="Times New Roman" panose="02020603050405020304" charset="0"/>
                      </a:endParaRPr>
                    </a:p>
                  </a:txBody>
                  <a:tcPr marL="68588" marR="68588" marT="34294" marB="34294" anchor="ctr">
                    <a:lnL w="12700" cap="flat" cmpd="sng">
                      <a:solidFill>
                        <a:schemeClr val="tx1"/>
                      </a:solidFill>
                      <a:prstDash val="solid"/>
                      <a:headEnd type="none" w="sm" len="sm"/>
                      <a:tailEnd type="none" w="sm" len="sm"/>
                    </a:lnL>
                    <a:lnR w="12700" cap="flat" cmpd="sng">
                      <a:solidFill>
                        <a:schemeClr val="tx1"/>
                      </a:solidFill>
                      <a:prstDash val="solid"/>
                      <a:headEnd type="none" w="sm" len="sm"/>
                      <a:tailEnd type="none" w="sm" len="sm"/>
                    </a:lnR>
                    <a:lnT w="12700" cap="flat" cmpd="sng">
                      <a:solidFill>
                        <a:schemeClr val="tx1"/>
                      </a:solidFill>
                      <a:prstDash val="solid"/>
                      <a:headEnd type="none" w="sm" len="sm"/>
                      <a:tailEnd type="none" w="sm" len="sm"/>
                    </a:lnT>
                    <a:lnB w="28575" cap="flat" cmpd="sng">
                      <a:solidFill>
                        <a:schemeClr val="tx1"/>
                      </a:solidFill>
                      <a:prstDash val="solid"/>
                      <a:headEnd type="none" w="sm" len="sm"/>
                      <a:tailEnd type="none" w="sm" len="sm"/>
                    </a:lnB>
                    <a:lnTlToBr>
                      <a:noFill/>
                    </a:lnTlToBr>
                    <a:lnBlToTr>
                      <a:noFill/>
                    </a:lnBlToTr>
                    <a:solidFill>
                      <a:srgbClr val="B7E3BA">
                        <a:alpha val="50000"/>
                      </a:srgbClr>
                    </a:solid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endParaRPr lang="zh-CN" altLang="en-US" sz="2400" b="1" dirty="0">
                        <a:latin typeface="Times New Roman" panose="02020603050405020304" charset="0"/>
                        <a:cs typeface="Times New Roman" panose="02020603050405020304" charset="0"/>
                      </a:endParaRPr>
                    </a:p>
                  </a:txBody>
                  <a:tcPr marL="68588" marR="68588" marT="34294" marB="34294" anchor="ctr">
                    <a:lnL w="12700" cap="flat" cmpd="sng">
                      <a:solidFill>
                        <a:schemeClr val="tx1"/>
                      </a:solidFill>
                      <a:prstDash val="solid"/>
                      <a:headEnd type="none" w="sm" len="sm"/>
                      <a:tailEnd type="none" w="sm" len="sm"/>
                    </a:lnL>
                    <a:lnR w="12700" cap="flat" cmpd="sng">
                      <a:solidFill>
                        <a:schemeClr val="tx1"/>
                      </a:solidFill>
                      <a:prstDash val="solid"/>
                      <a:headEnd type="none" w="sm" len="sm"/>
                      <a:tailEnd type="none" w="sm" len="sm"/>
                    </a:lnR>
                    <a:lnT w="12700" cap="flat" cmpd="sng">
                      <a:solidFill>
                        <a:schemeClr val="tx1"/>
                      </a:solidFill>
                      <a:prstDash val="solid"/>
                      <a:headEnd type="none" w="sm" len="sm"/>
                      <a:tailEnd type="none" w="sm" len="sm"/>
                    </a:lnT>
                    <a:lnB w="28575" cap="flat" cmpd="sng">
                      <a:solidFill>
                        <a:schemeClr val="tx1"/>
                      </a:solidFill>
                      <a:prstDash val="solid"/>
                      <a:headEnd type="none" w="sm" len="sm"/>
                      <a:tailEnd type="none" w="sm" len="sm"/>
                    </a:lnB>
                    <a:lnTlToBr>
                      <a:noFill/>
                    </a:lnTlToBr>
                    <a:lnBlToTr>
                      <a:noFill/>
                    </a:lnBlToTr>
                    <a:solidFill>
                      <a:srgbClr val="B7E3BA">
                        <a:alpha val="50000"/>
                      </a:srgbClr>
                    </a:solid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endParaRPr lang="zh-CN" altLang="en-US" sz="2400" b="1" dirty="0">
                        <a:latin typeface="Times New Roman" panose="02020603050405020304" charset="0"/>
                        <a:cs typeface="Times New Roman" panose="02020603050405020304" charset="0"/>
                      </a:endParaRPr>
                    </a:p>
                  </a:txBody>
                  <a:tcPr marL="68588" marR="68588" marT="34294" marB="34294" anchor="ctr">
                    <a:lnL w="12700" cap="flat" cmpd="sng">
                      <a:solidFill>
                        <a:schemeClr val="tx1"/>
                      </a:solidFill>
                      <a:prstDash val="solid"/>
                      <a:headEnd type="none" w="sm" len="sm"/>
                      <a:tailEnd type="none" w="sm" len="sm"/>
                    </a:lnL>
                    <a:lnR w="28575" cap="flat" cmpd="sng">
                      <a:solidFill>
                        <a:schemeClr val="tx1"/>
                      </a:solidFill>
                      <a:prstDash val="solid"/>
                      <a:headEnd type="none" w="sm" len="sm"/>
                      <a:tailEnd type="none" w="sm" len="sm"/>
                    </a:lnR>
                    <a:lnT w="12700" cap="flat" cmpd="sng">
                      <a:solidFill>
                        <a:schemeClr val="tx1"/>
                      </a:solidFill>
                      <a:prstDash val="solid"/>
                      <a:headEnd type="none" w="sm" len="sm"/>
                      <a:tailEnd type="none" w="sm" len="sm"/>
                    </a:lnT>
                    <a:lnB w="28575" cap="flat" cmpd="sng">
                      <a:solidFill>
                        <a:schemeClr val="tx1"/>
                      </a:solidFill>
                      <a:prstDash val="solid"/>
                      <a:headEnd type="none" w="sm" len="sm"/>
                      <a:tailEnd type="none" w="sm" len="sm"/>
                    </a:lnB>
                    <a:lnTlToBr>
                      <a:noFill/>
                    </a:lnTlToBr>
                    <a:lnBlToTr>
                      <a:noFill/>
                    </a:lnBlToTr>
                    <a:solidFill>
                      <a:srgbClr val="B7E3BA">
                        <a:alpha val="50000"/>
                      </a:srgbClr>
                    </a:solidFill>
                  </a:tcPr>
                </a:tc>
                <a:extLst>
                  <a:ext uri="{0D108BD9-81ED-4DB2-BD59-A6C34878D82A}">
                    <a16:rowId xmlns:a16="http://schemas.microsoft.com/office/drawing/2014/main" xmlns="" val="10003"/>
                  </a:ext>
                </a:extLst>
              </a:tr>
            </a:tbl>
          </a:graphicData>
        </a:graphic>
      </p:graphicFrame>
      <p:sp>
        <p:nvSpPr>
          <p:cNvPr id="24621" name="文本框 24620"/>
          <p:cNvSpPr txBox="1"/>
          <p:nvPr/>
        </p:nvSpPr>
        <p:spPr>
          <a:xfrm>
            <a:off x="1187321" y="2615327"/>
            <a:ext cx="809725" cy="460375"/>
          </a:xfrm>
          <a:prstGeom prst="rect">
            <a:avLst/>
          </a:prstGeom>
          <a:noFill/>
          <a:ln w="12700">
            <a:noFill/>
          </a:ln>
        </p:spPr>
        <p:txBody>
          <a:bodyPr>
            <a:spAutoFit/>
          </a:bodyPr>
          <a:lstStyle/>
          <a:p>
            <a:pPr algn="ctr">
              <a:spcBef>
                <a:spcPct val="50000"/>
              </a:spcBef>
            </a:pPr>
            <a:r>
              <a:rPr lang="en-US" altLang="zh-CN" sz="2400" b="1">
                <a:solidFill>
                  <a:srgbClr val="FF0000"/>
                </a:solidFill>
                <a:latin typeface="Times New Roman" panose="02020603050405020304" charset="0"/>
                <a:ea typeface="宋体" panose="02010600030101010101" pitchFamily="2" charset="-122"/>
              </a:rPr>
              <a:t>1.15</a:t>
            </a:r>
          </a:p>
        </p:txBody>
      </p:sp>
      <p:sp>
        <p:nvSpPr>
          <p:cNvPr id="24622" name="文本框 24621"/>
          <p:cNvSpPr txBox="1"/>
          <p:nvPr/>
        </p:nvSpPr>
        <p:spPr>
          <a:xfrm>
            <a:off x="3559935" y="2664222"/>
            <a:ext cx="809725" cy="460375"/>
          </a:xfrm>
          <a:prstGeom prst="rect">
            <a:avLst/>
          </a:prstGeom>
          <a:noFill/>
          <a:ln w="12700">
            <a:noFill/>
          </a:ln>
        </p:spPr>
        <p:txBody>
          <a:bodyPr>
            <a:spAutoFit/>
          </a:bodyPr>
          <a:lstStyle/>
          <a:p>
            <a:pPr algn="ctr">
              <a:spcBef>
                <a:spcPct val="50000"/>
              </a:spcBef>
            </a:pPr>
            <a:r>
              <a:rPr lang="en-US" altLang="zh-CN" sz="2400" b="1">
                <a:solidFill>
                  <a:srgbClr val="FF0000"/>
                </a:solidFill>
                <a:latin typeface="Times New Roman" panose="02020603050405020304" charset="0"/>
                <a:ea typeface="宋体" panose="02010600030101010101" pitchFamily="2" charset="-122"/>
              </a:rPr>
              <a:t>0.70</a:t>
            </a:r>
          </a:p>
        </p:txBody>
      </p:sp>
      <p:sp>
        <p:nvSpPr>
          <p:cNvPr id="24623" name="文本框 24622"/>
          <p:cNvSpPr txBox="1"/>
          <p:nvPr/>
        </p:nvSpPr>
        <p:spPr>
          <a:xfrm>
            <a:off x="5015250" y="2633742"/>
            <a:ext cx="809725" cy="460375"/>
          </a:xfrm>
          <a:prstGeom prst="rect">
            <a:avLst/>
          </a:prstGeom>
          <a:noFill/>
          <a:ln w="12700">
            <a:noFill/>
          </a:ln>
        </p:spPr>
        <p:txBody>
          <a:bodyPr>
            <a:spAutoFit/>
          </a:bodyPr>
          <a:lstStyle/>
          <a:p>
            <a:pPr algn="ctr">
              <a:spcBef>
                <a:spcPct val="50000"/>
              </a:spcBef>
            </a:pPr>
            <a:r>
              <a:rPr lang="en-US" altLang="zh-CN" sz="2400" b="1">
                <a:solidFill>
                  <a:srgbClr val="FF0000"/>
                </a:solidFill>
                <a:latin typeface="Times New Roman" panose="02020603050405020304" charset="0"/>
                <a:ea typeface="宋体" panose="02010600030101010101" pitchFamily="2" charset="-122"/>
              </a:rPr>
              <a:t>0.90</a:t>
            </a:r>
          </a:p>
        </p:txBody>
      </p:sp>
      <p:sp>
        <p:nvSpPr>
          <p:cNvPr id="24624" name="文本框 24623"/>
          <p:cNvSpPr txBox="1"/>
          <p:nvPr/>
        </p:nvSpPr>
        <p:spPr>
          <a:xfrm>
            <a:off x="6438633" y="2616964"/>
            <a:ext cx="809725" cy="460375"/>
          </a:xfrm>
          <a:prstGeom prst="rect">
            <a:avLst/>
          </a:prstGeom>
          <a:noFill/>
          <a:ln w="12700">
            <a:noFill/>
          </a:ln>
        </p:spPr>
        <p:txBody>
          <a:bodyPr>
            <a:spAutoFit/>
          </a:bodyPr>
          <a:lstStyle/>
          <a:p>
            <a:pPr algn="ctr">
              <a:spcBef>
                <a:spcPct val="50000"/>
              </a:spcBef>
            </a:pPr>
            <a:r>
              <a:rPr lang="en-US" altLang="zh-CN" sz="2400" b="1">
                <a:solidFill>
                  <a:srgbClr val="FF0000"/>
                </a:solidFill>
                <a:latin typeface="Times New Roman" panose="02020603050405020304" charset="0"/>
                <a:ea typeface="宋体" panose="02010600030101010101" pitchFamily="2" charset="-122"/>
              </a:rPr>
              <a:t>0.45</a:t>
            </a:r>
          </a:p>
        </p:txBody>
      </p:sp>
      <p:sp>
        <p:nvSpPr>
          <p:cNvPr id="24625" name="文本框 24624"/>
          <p:cNvSpPr txBox="1"/>
          <p:nvPr/>
        </p:nvSpPr>
        <p:spPr>
          <a:xfrm>
            <a:off x="7824756" y="2633742"/>
            <a:ext cx="809725" cy="460375"/>
          </a:xfrm>
          <a:prstGeom prst="rect">
            <a:avLst/>
          </a:prstGeom>
          <a:noFill/>
          <a:ln w="12700">
            <a:noFill/>
          </a:ln>
        </p:spPr>
        <p:txBody>
          <a:bodyPr>
            <a:spAutoFit/>
          </a:bodyPr>
          <a:lstStyle/>
          <a:p>
            <a:pPr algn="ctr">
              <a:spcBef>
                <a:spcPct val="50000"/>
              </a:spcBef>
            </a:pPr>
            <a:r>
              <a:rPr lang="en-US" altLang="zh-CN" sz="2400" b="1">
                <a:solidFill>
                  <a:srgbClr val="FF0000"/>
                </a:solidFill>
                <a:latin typeface="Times New Roman" panose="02020603050405020304" charset="0"/>
                <a:ea typeface="宋体" panose="02010600030101010101" pitchFamily="2" charset="-122"/>
              </a:rPr>
              <a:t>0.45</a:t>
            </a:r>
          </a:p>
        </p:txBody>
      </p:sp>
      <p:sp>
        <p:nvSpPr>
          <p:cNvPr id="24626" name="文本框 24625"/>
          <p:cNvSpPr txBox="1"/>
          <p:nvPr/>
        </p:nvSpPr>
        <p:spPr>
          <a:xfrm>
            <a:off x="1187321" y="3124579"/>
            <a:ext cx="809725" cy="460375"/>
          </a:xfrm>
          <a:prstGeom prst="rect">
            <a:avLst/>
          </a:prstGeom>
          <a:noFill/>
          <a:ln w="12700">
            <a:noFill/>
          </a:ln>
        </p:spPr>
        <p:txBody>
          <a:bodyPr>
            <a:spAutoFit/>
          </a:bodyPr>
          <a:lstStyle/>
          <a:p>
            <a:pPr algn="ctr">
              <a:spcBef>
                <a:spcPct val="50000"/>
              </a:spcBef>
            </a:pPr>
            <a:r>
              <a:rPr lang="en-US" altLang="zh-CN" sz="2400" b="1">
                <a:solidFill>
                  <a:srgbClr val="FF0000"/>
                </a:solidFill>
                <a:latin typeface="Times New Roman" panose="02020603050405020304" charset="0"/>
                <a:ea typeface="宋体" panose="02010600030101010101" pitchFamily="2" charset="-122"/>
              </a:rPr>
              <a:t>0.54</a:t>
            </a:r>
          </a:p>
        </p:txBody>
      </p:sp>
      <p:sp>
        <p:nvSpPr>
          <p:cNvPr id="24627" name="文本框 24626"/>
          <p:cNvSpPr txBox="1"/>
          <p:nvPr/>
        </p:nvSpPr>
        <p:spPr>
          <a:xfrm>
            <a:off x="3559935" y="3177916"/>
            <a:ext cx="809725" cy="460375"/>
          </a:xfrm>
          <a:prstGeom prst="rect">
            <a:avLst/>
          </a:prstGeom>
          <a:noFill/>
          <a:ln w="12700">
            <a:noFill/>
          </a:ln>
        </p:spPr>
        <p:txBody>
          <a:bodyPr>
            <a:spAutoFit/>
          </a:bodyPr>
          <a:lstStyle/>
          <a:p>
            <a:pPr algn="ctr">
              <a:spcBef>
                <a:spcPct val="50000"/>
              </a:spcBef>
            </a:pPr>
            <a:r>
              <a:rPr lang="en-US" altLang="zh-CN" sz="2400" b="1">
                <a:solidFill>
                  <a:srgbClr val="FF0000"/>
                </a:solidFill>
                <a:latin typeface="Times New Roman" panose="02020603050405020304" charset="0"/>
                <a:ea typeface="宋体" panose="02010600030101010101" pitchFamily="2" charset="-122"/>
              </a:rPr>
              <a:t>0.34</a:t>
            </a:r>
          </a:p>
        </p:txBody>
      </p:sp>
      <p:sp>
        <p:nvSpPr>
          <p:cNvPr id="24628" name="文本框 24627"/>
          <p:cNvSpPr txBox="1"/>
          <p:nvPr/>
        </p:nvSpPr>
        <p:spPr>
          <a:xfrm>
            <a:off x="6438633" y="3190348"/>
            <a:ext cx="809725" cy="460375"/>
          </a:xfrm>
          <a:prstGeom prst="rect">
            <a:avLst/>
          </a:prstGeom>
          <a:noFill/>
          <a:ln w="12700">
            <a:noFill/>
          </a:ln>
        </p:spPr>
        <p:txBody>
          <a:bodyPr>
            <a:spAutoFit/>
          </a:bodyPr>
          <a:lstStyle/>
          <a:p>
            <a:pPr algn="ctr">
              <a:spcBef>
                <a:spcPct val="50000"/>
              </a:spcBef>
            </a:pPr>
            <a:r>
              <a:rPr lang="en-US" altLang="zh-CN" sz="2400" b="1">
                <a:solidFill>
                  <a:srgbClr val="FF0000"/>
                </a:solidFill>
                <a:latin typeface="Times New Roman" panose="02020603050405020304" charset="0"/>
                <a:ea typeface="宋体" panose="02010600030101010101" pitchFamily="2" charset="-122"/>
              </a:rPr>
              <a:t>0.20</a:t>
            </a:r>
          </a:p>
        </p:txBody>
      </p:sp>
      <p:sp>
        <p:nvSpPr>
          <p:cNvPr id="24629" name="文本框 24628"/>
          <p:cNvSpPr txBox="1"/>
          <p:nvPr/>
        </p:nvSpPr>
        <p:spPr>
          <a:xfrm>
            <a:off x="7824756" y="3207126"/>
            <a:ext cx="809725" cy="460375"/>
          </a:xfrm>
          <a:prstGeom prst="rect">
            <a:avLst/>
          </a:prstGeom>
          <a:noFill/>
          <a:ln w="12700">
            <a:noFill/>
          </a:ln>
        </p:spPr>
        <p:txBody>
          <a:bodyPr>
            <a:spAutoFit/>
          </a:bodyPr>
          <a:lstStyle/>
          <a:p>
            <a:pPr algn="ctr">
              <a:spcBef>
                <a:spcPct val="50000"/>
              </a:spcBef>
            </a:pPr>
            <a:r>
              <a:rPr lang="en-US" altLang="zh-CN" sz="2400" b="1">
                <a:solidFill>
                  <a:srgbClr val="FF0000"/>
                </a:solidFill>
                <a:latin typeface="Times New Roman" panose="02020603050405020304" charset="0"/>
                <a:ea typeface="宋体" panose="02010600030101010101" pitchFamily="2" charset="-122"/>
              </a:rPr>
              <a:t>0.20</a:t>
            </a:r>
          </a:p>
        </p:txBody>
      </p:sp>
      <p:sp>
        <p:nvSpPr>
          <p:cNvPr id="24630" name="文本框 24629"/>
          <p:cNvSpPr txBox="1"/>
          <p:nvPr/>
        </p:nvSpPr>
        <p:spPr>
          <a:xfrm>
            <a:off x="5015250" y="3226179"/>
            <a:ext cx="809725" cy="460375"/>
          </a:xfrm>
          <a:prstGeom prst="rect">
            <a:avLst/>
          </a:prstGeom>
          <a:noFill/>
          <a:ln w="12700">
            <a:noFill/>
          </a:ln>
        </p:spPr>
        <p:txBody>
          <a:bodyPr>
            <a:spAutoFit/>
          </a:bodyPr>
          <a:lstStyle/>
          <a:p>
            <a:pPr algn="ctr">
              <a:spcBef>
                <a:spcPct val="50000"/>
              </a:spcBef>
            </a:pPr>
            <a:r>
              <a:rPr lang="en-US" altLang="zh-CN" sz="2400" b="1">
                <a:solidFill>
                  <a:srgbClr val="FF0000"/>
                </a:solidFill>
                <a:latin typeface="Times New Roman" panose="02020603050405020304" charset="0"/>
                <a:ea typeface="宋体" panose="02010600030101010101" pitchFamily="2" charset="-122"/>
              </a:rPr>
              <a:t>0.65</a:t>
            </a:r>
          </a:p>
        </p:txBody>
      </p:sp>
      <p:sp>
        <p:nvSpPr>
          <p:cNvPr id="24631" name="文本框 24630"/>
          <p:cNvSpPr txBox="1"/>
          <p:nvPr/>
        </p:nvSpPr>
        <p:spPr>
          <a:xfrm>
            <a:off x="1187321" y="3743764"/>
            <a:ext cx="809725" cy="460375"/>
          </a:xfrm>
          <a:prstGeom prst="rect">
            <a:avLst/>
          </a:prstGeom>
          <a:noFill/>
          <a:ln w="12700">
            <a:noFill/>
          </a:ln>
        </p:spPr>
        <p:txBody>
          <a:bodyPr>
            <a:spAutoFit/>
          </a:bodyPr>
          <a:lstStyle/>
          <a:p>
            <a:pPr algn="ctr">
              <a:spcBef>
                <a:spcPct val="50000"/>
              </a:spcBef>
            </a:pPr>
            <a:r>
              <a:rPr lang="en-US" altLang="zh-CN" sz="2400" b="1">
                <a:solidFill>
                  <a:srgbClr val="FF0000"/>
                </a:solidFill>
                <a:latin typeface="Times New Roman" panose="02020603050405020304" charset="0"/>
                <a:ea typeface="宋体" panose="02010600030101010101" pitchFamily="2" charset="-122"/>
              </a:rPr>
              <a:t>0.78</a:t>
            </a:r>
          </a:p>
        </p:txBody>
      </p:sp>
      <p:sp>
        <p:nvSpPr>
          <p:cNvPr id="24632" name="文本框 24631"/>
          <p:cNvSpPr txBox="1"/>
          <p:nvPr/>
        </p:nvSpPr>
        <p:spPr>
          <a:xfrm>
            <a:off x="3559935" y="3743764"/>
            <a:ext cx="809725" cy="460375"/>
          </a:xfrm>
          <a:prstGeom prst="rect">
            <a:avLst/>
          </a:prstGeom>
          <a:noFill/>
          <a:ln w="12700">
            <a:noFill/>
          </a:ln>
        </p:spPr>
        <p:txBody>
          <a:bodyPr>
            <a:spAutoFit/>
          </a:bodyPr>
          <a:lstStyle/>
          <a:p>
            <a:pPr algn="ctr">
              <a:spcBef>
                <a:spcPct val="50000"/>
              </a:spcBef>
            </a:pPr>
            <a:r>
              <a:rPr lang="en-US" altLang="zh-CN" sz="2400" b="1">
                <a:solidFill>
                  <a:srgbClr val="FF0000"/>
                </a:solidFill>
                <a:latin typeface="Times New Roman" panose="02020603050405020304" charset="0"/>
                <a:ea typeface="宋体" panose="02010600030101010101" pitchFamily="2" charset="-122"/>
              </a:rPr>
              <a:t>0.68</a:t>
            </a:r>
          </a:p>
        </p:txBody>
      </p:sp>
      <p:sp>
        <p:nvSpPr>
          <p:cNvPr id="24633" name="文本框 24632"/>
          <p:cNvSpPr txBox="1"/>
          <p:nvPr/>
        </p:nvSpPr>
        <p:spPr>
          <a:xfrm>
            <a:off x="6438633" y="3726986"/>
            <a:ext cx="809725" cy="460375"/>
          </a:xfrm>
          <a:prstGeom prst="rect">
            <a:avLst/>
          </a:prstGeom>
          <a:noFill/>
          <a:ln w="12700">
            <a:noFill/>
          </a:ln>
        </p:spPr>
        <p:txBody>
          <a:bodyPr>
            <a:spAutoFit/>
          </a:bodyPr>
          <a:lstStyle/>
          <a:p>
            <a:pPr algn="ctr">
              <a:spcBef>
                <a:spcPct val="50000"/>
              </a:spcBef>
            </a:pPr>
            <a:r>
              <a:rPr lang="en-US" altLang="zh-CN" sz="2400" b="1">
                <a:solidFill>
                  <a:srgbClr val="FF0000"/>
                </a:solidFill>
                <a:latin typeface="Times New Roman" panose="02020603050405020304" charset="0"/>
                <a:ea typeface="宋体" panose="02010600030101010101" pitchFamily="2" charset="-122"/>
              </a:rPr>
              <a:t>0.10</a:t>
            </a:r>
          </a:p>
        </p:txBody>
      </p:sp>
      <p:sp>
        <p:nvSpPr>
          <p:cNvPr id="24634" name="文本框 24633"/>
          <p:cNvSpPr txBox="1"/>
          <p:nvPr/>
        </p:nvSpPr>
        <p:spPr>
          <a:xfrm>
            <a:off x="5015250" y="3743764"/>
            <a:ext cx="809725" cy="460375"/>
          </a:xfrm>
          <a:prstGeom prst="rect">
            <a:avLst/>
          </a:prstGeom>
          <a:noFill/>
          <a:ln w="12700">
            <a:noFill/>
          </a:ln>
        </p:spPr>
        <p:txBody>
          <a:bodyPr>
            <a:spAutoFit/>
          </a:bodyPr>
          <a:lstStyle/>
          <a:p>
            <a:pPr algn="ctr">
              <a:spcBef>
                <a:spcPct val="50000"/>
              </a:spcBef>
            </a:pPr>
            <a:r>
              <a:rPr lang="en-US" altLang="zh-CN" sz="2400" b="1">
                <a:solidFill>
                  <a:srgbClr val="FF0000"/>
                </a:solidFill>
                <a:latin typeface="Times New Roman" panose="02020603050405020304" charset="0"/>
                <a:ea typeface="宋体" panose="02010600030101010101" pitchFamily="2" charset="-122"/>
              </a:rPr>
              <a:t>0.55</a:t>
            </a:r>
          </a:p>
        </p:txBody>
      </p:sp>
      <p:sp>
        <p:nvSpPr>
          <p:cNvPr id="24635" name="文本框 24634"/>
          <p:cNvSpPr txBox="1"/>
          <p:nvPr/>
        </p:nvSpPr>
        <p:spPr>
          <a:xfrm>
            <a:off x="7824756" y="3743764"/>
            <a:ext cx="809725" cy="460375"/>
          </a:xfrm>
          <a:prstGeom prst="rect">
            <a:avLst/>
          </a:prstGeom>
          <a:noFill/>
          <a:ln w="12700">
            <a:noFill/>
          </a:ln>
        </p:spPr>
        <p:txBody>
          <a:bodyPr>
            <a:spAutoFit/>
          </a:bodyPr>
          <a:lstStyle/>
          <a:p>
            <a:pPr algn="ctr">
              <a:spcBef>
                <a:spcPct val="50000"/>
              </a:spcBef>
            </a:pPr>
            <a:r>
              <a:rPr lang="en-US" altLang="zh-CN" sz="2400" b="1">
                <a:solidFill>
                  <a:srgbClr val="FF0000"/>
                </a:solidFill>
                <a:latin typeface="Times New Roman" panose="02020603050405020304" charset="0"/>
                <a:ea typeface="宋体" panose="02010600030101010101" pitchFamily="2" charset="-122"/>
              </a:rPr>
              <a:t>0.10</a:t>
            </a:r>
          </a:p>
        </p:txBody>
      </p:sp>
      <p:sp>
        <p:nvSpPr>
          <p:cNvPr id="24637" name="文本框 24636"/>
          <p:cNvSpPr txBox="1"/>
          <p:nvPr/>
        </p:nvSpPr>
        <p:spPr>
          <a:xfrm>
            <a:off x="767715" y="4352925"/>
            <a:ext cx="7304405" cy="532069"/>
          </a:xfrm>
          <a:prstGeom prst="rect">
            <a:avLst/>
          </a:prstGeom>
          <a:noFill/>
          <a:ln w="12700">
            <a:noFill/>
          </a:ln>
        </p:spPr>
        <p:txBody>
          <a:bodyPr wrap="square">
            <a:spAutoFit/>
          </a:bodyPr>
          <a:lstStyle/>
          <a:p>
            <a:pPr>
              <a:lnSpc>
                <a:spcPct val="140000"/>
              </a:lnSpc>
              <a:spcBef>
                <a:spcPct val="50000"/>
              </a:spcBef>
            </a:pPr>
            <a:r>
              <a:rPr lang="zh-CN" altLang="en-US" sz="2400" b="1" dirty="0">
                <a:latin typeface="楷体" panose="02010609060101010101" charset="-122"/>
                <a:ea typeface="楷体" panose="02010609060101010101" charset="-122"/>
              </a:rPr>
              <a:t>比较浮力的大小和物体排开水的重力，你发现了什么？</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2463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type="lt">
                                    <p:tmAbs val="75"/>
                                  </p:iterate>
                                  <p:childTnLst>
                                    <p:set>
                                      <p:cBhvr>
                                        <p:cTn id="10" dur="1" fill="hold">
                                          <p:stCondLst>
                                            <p:cond delay="74"/>
                                          </p:stCondLst>
                                        </p:cTn>
                                        <p:tgtEl>
                                          <p:spTgt spid="246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iterate type="lt">
                                    <p:tmAbs val="75"/>
                                  </p:iterate>
                                  <p:childTnLst>
                                    <p:set>
                                      <p:cBhvr>
                                        <p:cTn id="14" dur="1" fill="hold">
                                          <p:stCondLst>
                                            <p:cond delay="74"/>
                                          </p:stCondLst>
                                        </p:cTn>
                                        <p:tgtEl>
                                          <p:spTgt spid="246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iterate type="lt">
                                    <p:tmAbs val="75"/>
                                  </p:iterate>
                                  <p:childTnLst>
                                    <p:set>
                                      <p:cBhvr>
                                        <p:cTn id="18" dur="1" fill="hold">
                                          <p:stCondLst>
                                            <p:cond delay="74"/>
                                          </p:stCondLst>
                                        </p:cTn>
                                        <p:tgtEl>
                                          <p:spTgt spid="2462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iterate type="lt">
                                    <p:tmAbs val="75"/>
                                  </p:iterate>
                                  <p:childTnLst>
                                    <p:set>
                                      <p:cBhvr>
                                        <p:cTn id="22" dur="1" fill="hold">
                                          <p:stCondLst>
                                            <p:cond delay="74"/>
                                          </p:stCondLst>
                                        </p:cTn>
                                        <p:tgtEl>
                                          <p:spTgt spid="246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iterate type="lt">
                                    <p:tmAbs val="75"/>
                                  </p:iterate>
                                  <p:childTnLst>
                                    <p:set>
                                      <p:cBhvr>
                                        <p:cTn id="26" dur="1" fill="hold">
                                          <p:stCondLst>
                                            <p:cond delay="74"/>
                                          </p:stCondLst>
                                        </p:cTn>
                                        <p:tgtEl>
                                          <p:spTgt spid="2462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iterate type="lt">
                                    <p:tmAbs val="75"/>
                                  </p:iterate>
                                  <p:childTnLst>
                                    <p:set>
                                      <p:cBhvr>
                                        <p:cTn id="30" dur="1" fill="hold">
                                          <p:stCondLst>
                                            <p:cond delay="74"/>
                                          </p:stCondLst>
                                        </p:cTn>
                                        <p:tgtEl>
                                          <p:spTgt spid="2462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iterate type="lt">
                                    <p:tmAbs val="75"/>
                                  </p:iterate>
                                  <p:childTnLst>
                                    <p:set>
                                      <p:cBhvr>
                                        <p:cTn id="34" dur="1" fill="hold">
                                          <p:stCondLst>
                                            <p:cond delay="74"/>
                                          </p:stCondLst>
                                        </p:cTn>
                                        <p:tgtEl>
                                          <p:spTgt spid="2462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iterate type="lt">
                                    <p:tmAbs val="75"/>
                                  </p:iterate>
                                  <p:childTnLst>
                                    <p:set>
                                      <p:cBhvr>
                                        <p:cTn id="38" dur="1" fill="hold">
                                          <p:stCondLst>
                                            <p:cond delay="74"/>
                                          </p:stCondLst>
                                        </p:cTn>
                                        <p:tgtEl>
                                          <p:spTgt spid="24630"/>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iterate type="lt">
                                    <p:tmAbs val="75"/>
                                  </p:iterate>
                                  <p:childTnLst>
                                    <p:set>
                                      <p:cBhvr>
                                        <p:cTn id="42" dur="1" fill="hold">
                                          <p:stCondLst>
                                            <p:cond delay="74"/>
                                          </p:stCondLst>
                                        </p:cTn>
                                        <p:tgtEl>
                                          <p:spTgt spid="24628"/>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iterate type="lt">
                                    <p:tmAbs val="75"/>
                                  </p:iterate>
                                  <p:childTnLst>
                                    <p:set>
                                      <p:cBhvr>
                                        <p:cTn id="46" dur="1" fill="hold">
                                          <p:stCondLst>
                                            <p:cond delay="74"/>
                                          </p:stCondLst>
                                        </p:cTn>
                                        <p:tgtEl>
                                          <p:spTgt spid="24629"/>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iterate type="lt">
                                    <p:tmAbs val="75"/>
                                  </p:iterate>
                                  <p:childTnLst>
                                    <p:set>
                                      <p:cBhvr>
                                        <p:cTn id="50" dur="1" fill="hold">
                                          <p:stCondLst>
                                            <p:cond delay="74"/>
                                          </p:stCondLst>
                                        </p:cTn>
                                        <p:tgtEl>
                                          <p:spTgt spid="24631"/>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iterate type="lt">
                                    <p:tmAbs val="75"/>
                                  </p:iterate>
                                  <p:childTnLst>
                                    <p:set>
                                      <p:cBhvr>
                                        <p:cTn id="54" dur="1" fill="hold">
                                          <p:stCondLst>
                                            <p:cond delay="74"/>
                                          </p:stCondLst>
                                        </p:cTn>
                                        <p:tgtEl>
                                          <p:spTgt spid="24632"/>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iterate type="lt">
                                    <p:tmAbs val="75"/>
                                  </p:iterate>
                                  <p:childTnLst>
                                    <p:set>
                                      <p:cBhvr>
                                        <p:cTn id="58" dur="1" fill="hold">
                                          <p:stCondLst>
                                            <p:cond delay="74"/>
                                          </p:stCondLst>
                                        </p:cTn>
                                        <p:tgtEl>
                                          <p:spTgt spid="24634"/>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iterate type="lt">
                                    <p:tmAbs val="75"/>
                                  </p:iterate>
                                  <p:childTnLst>
                                    <p:set>
                                      <p:cBhvr>
                                        <p:cTn id="62" dur="1" fill="hold">
                                          <p:stCondLst>
                                            <p:cond delay="74"/>
                                          </p:stCondLst>
                                        </p:cTn>
                                        <p:tgtEl>
                                          <p:spTgt spid="24633"/>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iterate type="lt">
                                    <p:tmAbs val="75"/>
                                  </p:iterate>
                                  <p:childTnLst>
                                    <p:set>
                                      <p:cBhvr>
                                        <p:cTn id="66" dur="1" fill="hold">
                                          <p:stCondLst>
                                            <p:cond delay="74"/>
                                          </p:stCondLst>
                                        </p:cTn>
                                        <p:tgtEl>
                                          <p:spTgt spid="24635"/>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mph" presetSubtype="2" fill="hold" nodeType="clickEffect">
                                  <p:stCondLst>
                                    <p:cond delay="0"/>
                                  </p:stCondLst>
                                  <p:childTnLst>
                                    <p:animClr clrSpc="rgb" dir="cw">
                                      <p:cBhvr>
                                        <p:cTn id="70" dur="2000" fill="hold"/>
                                        <p:tgtEl>
                                          <p:spTgt spid="24624"/>
                                        </p:tgtEl>
                                        <p:attrNameLst>
                                          <p:attrName>fillcolor</p:attrName>
                                        </p:attrNameLst>
                                      </p:cBhvr>
                                      <p:to>
                                        <a:srgbClr val="0F0FFF"/>
                                      </p:to>
                                    </p:animClr>
                                    <p:set>
                                      <p:cBhvr>
                                        <p:cTn id="71" dur="2000" fill="hold"/>
                                        <p:tgtEl>
                                          <p:spTgt spid="24624"/>
                                        </p:tgtEl>
                                        <p:attrNameLst>
                                          <p:attrName>fill.type</p:attrName>
                                        </p:attrNameLst>
                                      </p:cBhvr>
                                      <p:to>
                                        <p:strVal val="solid"/>
                                      </p:to>
                                    </p:set>
                                    <p:set>
                                      <p:cBhvr>
                                        <p:cTn id="72" dur="2000" fill="hold"/>
                                        <p:tgtEl>
                                          <p:spTgt spid="24624"/>
                                        </p:tgtEl>
                                        <p:attrNameLst>
                                          <p:attrName>fill.on</p:attrName>
                                        </p:attrNameLst>
                                      </p:cBhvr>
                                      <p:to>
                                        <p:strVal val="true"/>
                                      </p:to>
                                    </p:set>
                                  </p:childTnLst>
                                </p:cTn>
                              </p:par>
                              <p:par>
                                <p:cTn id="73" presetID="1" presetClass="emph" presetSubtype="2" fill="hold" nodeType="withEffect">
                                  <p:stCondLst>
                                    <p:cond delay="0"/>
                                  </p:stCondLst>
                                  <p:childTnLst>
                                    <p:animClr clrSpc="rgb" dir="cw">
                                      <p:cBhvr>
                                        <p:cTn id="74" dur="2000" fill="hold"/>
                                        <p:tgtEl>
                                          <p:spTgt spid="24625"/>
                                        </p:tgtEl>
                                        <p:attrNameLst>
                                          <p:attrName>fillcolor</p:attrName>
                                        </p:attrNameLst>
                                      </p:cBhvr>
                                      <p:to>
                                        <a:srgbClr val="0F0FFF"/>
                                      </p:to>
                                    </p:animClr>
                                    <p:set>
                                      <p:cBhvr>
                                        <p:cTn id="75" dur="2000" fill="hold"/>
                                        <p:tgtEl>
                                          <p:spTgt spid="24625"/>
                                        </p:tgtEl>
                                        <p:attrNameLst>
                                          <p:attrName>fill.type</p:attrName>
                                        </p:attrNameLst>
                                      </p:cBhvr>
                                      <p:to>
                                        <p:strVal val="solid"/>
                                      </p:to>
                                    </p:set>
                                    <p:set>
                                      <p:cBhvr>
                                        <p:cTn id="76" dur="2000" fill="hold"/>
                                        <p:tgtEl>
                                          <p:spTgt spid="24625"/>
                                        </p:tgtEl>
                                        <p:attrNameLst>
                                          <p:attrName>fill.on</p:attrName>
                                        </p:attrNameLst>
                                      </p:cBhvr>
                                      <p:to>
                                        <p:strVal val="true"/>
                                      </p:to>
                                    </p:set>
                                  </p:childTnLst>
                                </p:cTn>
                              </p:par>
                              <p:par>
                                <p:cTn id="77" presetID="1" presetClass="emph" presetSubtype="2" fill="hold" nodeType="withEffect">
                                  <p:stCondLst>
                                    <p:cond delay="0"/>
                                  </p:stCondLst>
                                  <p:childTnLst>
                                    <p:animClr clrSpc="rgb" dir="cw">
                                      <p:cBhvr>
                                        <p:cTn id="78" dur="2000" fill="hold"/>
                                        <p:tgtEl>
                                          <p:spTgt spid="24628"/>
                                        </p:tgtEl>
                                        <p:attrNameLst>
                                          <p:attrName>fillcolor</p:attrName>
                                        </p:attrNameLst>
                                      </p:cBhvr>
                                      <p:to>
                                        <a:srgbClr val="0F0FFF"/>
                                      </p:to>
                                    </p:animClr>
                                    <p:set>
                                      <p:cBhvr>
                                        <p:cTn id="79" dur="2000" fill="hold"/>
                                        <p:tgtEl>
                                          <p:spTgt spid="24628"/>
                                        </p:tgtEl>
                                        <p:attrNameLst>
                                          <p:attrName>fill.type</p:attrName>
                                        </p:attrNameLst>
                                      </p:cBhvr>
                                      <p:to>
                                        <p:strVal val="solid"/>
                                      </p:to>
                                    </p:set>
                                    <p:set>
                                      <p:cBhvr>
                                        <p:cTn id="80" dur="2000" fill="hold"/>
                                        <p:tgtEl>
                                          <p:spTgt spid="24628"/>
                                        </p:tgtEl>
                                        <p:attrNameLst>
                                          <p:attrName>fill.on</p:attrName>
                                        </p:attrNameLst>
                                      </p:cBhvr>
                                      <p:to>
                                        <p:strVal val="true"/>
                                      </p:to>
                                    </p:set>
                                  </p:childTnLst>
                                </p:cTn>
                              </p:par>
                              <p:par>
                                <p:cTn id="81" presetID="1" presetClass="emph" presetSubtype="2" fill="hold" nodeType="withEffect">
                                  <p:stCondLst>
                                    <p:cond delay="0"/>
                                  </p:stCondLst>
                                  <p:childTnLst>
                                    <p:animClr clrSpc="rgb" dir="cw">
                                      <p:cBhvr>
                                        <p:cTn id="82" dur="2000" fill="hold"/>
                                        <p:tgtEl>
                                          <p:spTgt spid="24629"/>
                                        </p:tgtEl>
                                        <p:attrNameLst>
                                          <p:attrName>fillcolor</p:attrName>
                                        </p:attrNameLst>
                                      </p:cBhvr>
                                      <p:to>
                                        <a:srgbClr val="0F0FFF"/>
                                      </p:to>
                                    </p:animClr>
                                    <p:set>
                                      <p:cBhvr>
                                        <p:cTn id="83" dur="2000" fill="hold"/>
                                        <p:tgtEl>
                                          <p:spTgt spid="24629"/>
                                        </p:tgtEl>
                                        <p:attrNameLst>
                                          <p:attrName>fill.type</p:attrName>
                                        </p:attrNameLst>
                                      </p:cBhvr>
                                      <p:to>
                                        <p:strVal val="solid"/>
                                      </p:to>
                                    </p:set>
                                    <p:set>
                                      <p:cBhvr>
                                        <p:cTn id="84" dur="2000" fill="hold"/>
                                        <p:tgtEl>
                                          <p:spTgt spid="24629"/>
                                        </p:tgtEl>
                                        <p:attrNameLst>
                                          <p:attrName>fill.on</p:attrName>
                                        </p:attrNameLst>
                                      </p:cBhvr>
                                      <p:to>
                                        <p:strVal val="true"/>
                                      </p:to>
                                    </p:set>
                                  </p:childTnLst>
                                </p:cTn>
                              </p:par>
                              <p:par>
                                <p:cTn id="85" presetID="1" presetClass="emph" presetSubtype="2" fill="hold" nodeType="withEffect">
                                  <p:stCondLst>
                                    <p:cond delay="0"/>
                                  </p:stCondLst>
                                  <p:childTnLst>
                                    <p:animClr clrSpc="rgb" dir="cw">
                                      <p:cBhvr>
                                        <p:cTn id="86" dur="2000" fill="hold"/>
                                        <p:tgtEl>
                                          <p:spTgt spid="24633"/>
                                        </p:tgtEl>
                                        <p:attrNameLst>
                                          <p:attrName>fillcolor</p:attrName>
                                        </p:attrNameLst>
                                      </p:cBhvr>
                                      <p:to>
                                        <a:srgbClr val="0F0FFF"/>
                                      </p:to>
                                    </p:animClr>
                                    <p:set>
                                      <p:cBhvr>
                                        <p:cTn id="87" dur="2000" fill="hold"/>
                                        <p:tgtEl>
                                          <p:spTgt spid="24633"/>
                                        </p:tgtEl>
                                        <p:attrNameLst>
                                          <p:attrName>fill.type</p:attrName>
                                        </p:attrNameLst>
                                      </p:cBhvr>
                                      <p:to>
                                        <p:strVal val="solid"/>
                                      </p:to>
                                    </p:set>
                                    <p:set>
                                      <p:cBhvr>
                                        <p:cTn id="88" dur="2000" fill="hold"/>
                                        <p:tgtEl>
                                          <p:spTgt spid="24633"/>
                                        </p:tgtEl>
                                        <p:attrNameLst>
                                          <p:attrName>fill.on</p:attrName>
                                        </p:attrNameLst>
                                      </p:cBhvr>
                                      <p:to>
                                        <p:strVal val="true"/>
                                      </p:to>
                                    </p:set>
                                  </p:childTnLst>
                                </p:cTn>
                              </p:par>
                              <p:par>
                                <p:cTn id="89" presetID="1" presetClass="emph" presetSubtype="2" fill="hold" nodeType="withEffect">
                                  <p:stCondLst>
                                    <p:cond delay="0"/>
                                  </p:stCondLst>
                                  <p:childTnLst>
                                    <p:animClr clrSpc="rgb" dir="cw">
                                      <p:cBhvr>
                                        <p:cTn id="90" dur="2000" fill="hold"/>
                                        <p:tgtEl>
                                          <p:spTgt spid="24635"/>
                                        </p:tgtEl>
                                        <p:attrNameLst>
                                          <p:attrName>fillcolor</p:attrName>
                                        </p:attrNameLst>
                                      </p:cBhvr>
                                      <p:to>
                                        <a:srgbClr val="0F0FFF"/>
                                      </p:to>
                                    </p:animClr>
                                    <p:set>
                                      <p:cBhvr>
                                        <p:cTn id="91" dur="2000" fill="hold"/>
                                        <p:tgtEl>
                                          <p:spTgt spid="24635"/>
                                        </p:tgtEl>
                                        <p:attrNameLst>
                                          <p:attrName>fill.type</p:attrName>
                                        </p:attrNameLst>
                                      </p:cBhvr>
                                      <p:to>
                                        <p:strVal val="solid"/>
                                      </p:to>
                                    </p:set>
                                    <p:set>
                                      <p:cBhvr>
                                        <p:cTn id="92" dur="2000" fill="hold"/>
                                        <p:tgtEl>
                                          <p:spTgt spid="24635"/>
                                        </p:tgtEl>
                                        <p:attrNameLst>
                                          <p:attrName>fill.on</p:attrName>
                                        </p:attrNameLst>
                                      </p:cBhvr>
                                      <p:to>
                                        <p:strVal val="true"/>
                                      </p:to>
                                    </p:set>
                                  </p:childTnLst>
                                </p:cTn>
                              </p:par>
                            </p:childTnLst>
                          </p:cTn>
                        </p:par>
                      </p:childTnLst>
                    </p:cTn>
                  </p:par>
                  <p:par>
                    <p:cTn id="93" fill="hold">
                      <p:stCondLst>
                        <p:cond delay="indefinite"/>
                      </p:stCondLst>
                      <p:childTnLst>
                        <p:par>
                          <p:cTn id="94" fill="hold">
                            <p:stCondLst>
                              <p:cond delay="0"/>
                            </p:stCondLst>
                            <p:childTnLst>
                              <p:par>
                                <p:cTn id="95" presetID="1" presetClass="entr" presetSubtype="0" fill="hold" grpId="0" nodeType="clickEffect">
                                  <p:stCondLst>
                                    <p:cond delay="0"/>
                                  </p:stCondLst>
                                  <p:iterate type="lt">
                                    <p:tmAbs val="75"/>
                                  </p:iterate>
                                  <p:childTnLst>
                                    <p:set>
                                      <p:cBhvr>
                                        <p:cTn id="96" dur="1" fill="hold">
                                          <p:stCondLst>
                                            <p:cond delay="74"/>
                                          </p:stCondLst>
                                        </p:cTn>
                                        <p:tgtEl>
                                          <p:spTgt spid="246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621" grpId="0"/>
      <p:bldP spid="24622" grpId="0"/>
      <p:bldP spid="24623" grpId="0"/>
      <p:bldP spid="24624" grpId="0"/>
      <p:bldP spid="24625" grpId="0"/>
      <p:bldP spid="24626" grpId="0"/>
      <p:bldP spid="24627" grpId="0"/>
      <p:bldP spid="24628" grpId="0"/>
      <p:bldP spid="24629" grpId="0"/>
      <p:bldP spid="24630" grpId="0"/>
      <p:bldP spid="24631" grpId="0"/>
      <p:bldP spid="24632" grpId="0"/>
      <p:bldP spid="24633" grpId="0"/>
      <p:bldP spid="24634" grpId="0"/>
      <p:bldP spid="24635" grpId="0"/>
      <p:bldP spid="24637"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DOC_GUID" val="{2ec7f4f6-5b2d-4b1a-8a6f-dbff41bb060a}"/>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n1-1"/>
  <p:tag name="KSO_WM_UNIT_TYPE" val="n_h_i"/>
  <p:tag name="KSO_WM_UNIT_INDEX" val="1_1_1"/>
  <p:tag name="KSO_WM_UNIT_ID" val="diagram20187637_2*n_h_i*1_1_1"/>
  <p:tag name="KSO_WM_TEMPLATE_CATEGORY" val="diagram"/>
  <p:tag name="KSO_WM_TEMPLATE_INDEX" val="20187637"/>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1.xml><?xml version="1.0" encoding="utf-8"?>
<p:tagLst xmlns:a="http://schemas.openxmlformats.org/drawingml/2006/main" xmlns:r="http://schemas.openxmlformats.org/officeDocument/2006/relationships" xmlns:p="http://schemas.openxmlformats.org/presentationml/2006/main">
  <p:tag name="KSO_WM_UNIT_ISCONTENTSTITLE" val="0"/>
  <p:tag name="KSO_WM_UNIT_VALUE" val="54"/>
  <p:tag name="KSO_WM_UNIT_HIGHLIGHT" val="0"/>
  <p:tag name="KSO_WM_UNIT_COMPATIBLE" val="0"/>
  <p:tag name="KSO_WM_DIAGRAM_GROUP_CODE" val="n1-1"/>
  <p:tag name="KSO_WM_UNIT_TYPE" val="n_h_a"/>
  <p:tag name="KSO_WM_UNIT_INDEX" val="1_1_1"/>
  <p:tag name="KSO_WM_UNIT_ID" val="diagram20187637_2*n_h_a*1_1_1"/>
  <p:tag name="KSO_WM_TEMPLATE_CATEGORY" val="diagram"/>
  <p:tag name="KSO_WM_TEMPLATE_INDEX" val="20187637"/>
  <p:tag name="KSO_WM_UNIT_LAYERLEVEL" val="1_1_1"/>
  <p:tag name="KSO_WM_TAG_VERSION" val="1.0"/>
  <p:tag name="KSO_WM_BEAUTIFY_FLAG" val="#wm#"/>
  <p:tag name="KSO_WM_UNIT_PRESET_TEXT" val="添加标题"/>
  <p:tag name="KSO_WM_UNIT_FILL_FORE_SCHEMECOLOR_INDEX" val="5"/>
  <p:tag name="KSO_WM_UNIT_FILL_TYPE" val="1"/>
  <p:tag name="KSO_WM_UNIT_TEXT_FILL_FORE_SCHEMECOLOR_INDEX" val="14"/>
  <p:tag name="KSO_WM_UNIT_TEXT_FILL_TYPE" val="1"/>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n1-1"/>
  <p:tag name="KSO_WM_UNIT_TYPE" val="n_h_h_i"/>
  <p:tag name="KSO_WM_UNIT_INDEX" val="1_2_1_1"/>
  <p:tag name="KSO_WM_UNIT_ID" val="diagram20187637_2*n_h_h_i*1_2_1_1"/>
  <p:tag name="KSO_WM_TEMPLATE_CATEGORY" val="diagram"/>
  <p:tag name="KSO_WM_TEMPLATE_INDEX" val="20187637"/>
  <p:tag name="KSO_WM_UNIT_LAYERLEVEL" val="1_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n1-1"/>
  <p:tag name="KSO_WM_UNIT_TYPE" val="n_h_h_i"/>
  <p:tag name="KSO_WM_UNIT_INDEX" val="1_2_2_1"/>
  <p:tag name="KSO_WM_UNIT_ID" val="diagram20187637_2*n_h_h_i*1_2_2_1"/>
  <p:tag name="KSO_WM_TEMPLATE_CATEGORY" val="diagram"/>
  <p:tag name="KSO_WM_TEMPLATE_INDEX" val="20187637"/>
  <p:tag name="KSO_WM_UNIT_LAYERLEVEL" val="1_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14.xml><?xml version="1.0" encoding="utf-8"?>
<p:tagLst xmlns:a="http://schemas.openxmlformats.org/drawingml/2006/main" xmlns:r="http://schemas.openxmlformats.org/officeDocument/2006/relationships" xmlns:p="http://schemas.openxmlformats.org/presentationml/2006/main">
  <p:tag name="KSO_WM_UNIT_ISCONTENTSTITLE" val="0"/>
  <p:tag name="KSO_WM_UNIT_VALUE" val="16"/>
  <p:tag name="KSO_WM_UNIT_HIGHLIGHT" val="0"/>
  <p:tag name="KSO_WM_UNIT_COMPATIBLE" val="0"/>
  <p:tag name="KSO_WM_DIAGRAM_GROUP_CODE" val="n1-1"/>
  <p:tag name="KSO_WM_UNIT_TYPE" val="n_h_h_a"/>
  <p:tag name="KSO_WM_UNIT_INDEX" val="1_2_1_1"/>
  <p:tag name="KSO_WM_UNIT_ID" val="diagram20187637_2*n_h_h_a*1_2_1_1"/>
  <p:tag name="KSO_WM_TEMPLATE_CATEGORY" val="diagram"/>
  <p:tag name="KSO_WM_TEMPLATE_INDEX" val="20187637"/>
  <p:tag name="KSO_WM_UNIT_LAYERLEVEL" val="1_1_1_1"/>
  <p:tag name="KSO_WM_TAG_VERSION" val="1.0"/>
  <p:tag name="KSO_WM_BEAUTIFY_FLAG" val="#wm#"/>
  <p:tag name="KSO_WM_UNIT_PRESET_TEXT" val="添加标题"/>
  <p:tag name="KSO_WM_UNIT_TEXT_FILL_FORE_SCHEMECOLOR_INDEX" val="6"/>
  <p:tag name="KSO_WM_UNIT_TEXT_FILL_TYPE" val="1"/>
</p:tagLst>
</file>

<file path=ppt/tags/tag15.xml><?xml version="1.0" encoding="utf-8"?>
<p:tagLst xmlns:a="http://schemas.openxmlformats.org/drawingml/2006/main" xmlns:r="http://schemas.openxmlformats.org/officeDocument/2006/relationships" xmlns:p="http://schemas.openxmlformats.org/presentationml/2006/main">
  <p:tag name="KSO_WM_UNIT_VALUE" val="38"/>
  <p:tag name="KSO_WM_UNIT_HIGHLIGHT" val="0"/>
  <p:tag name="KSO_WM_UNIT_COMPATIBLE" val="0"/>
  <p:tag name="KSO_WM_DIAGRAM_GROUP_CODE" val="n1-1"/>
  <p:tag name="KSO_WM_UNIT_TYPE" val="n_h_h_f"/>
  <p:tag name="KSO_WM_UNIT_INDEX" val="1_2_1_1"/>
  <p:tag name="KSO_WM_UNIT_ID" val="diagram20187637_2*n_h_h_f*1_2_1_1"/>
  <p:tag name="KSO_WM_TEMPLATE_CATEGORY" val="diagram"/>
  <p:tag name="KSO_WM_TEMPLATE_INDEX" val="20187637"/>
  <p:tag name="KSO_WM_UNIT_LAYERLEVEL" val="1_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6.xml><?xml version="1.0" encoding="utf-8"?>
<p:tagLst xmlns:a="http://schemas.openxmlformats.org/drawingml/2006/main" xmlns:r="http://schemas.openxmlformats.org/officeDocument/2006/relationships" xmlns:p="http://schemas.openxmlformats.org/presentationml/2006/main">
  <p:tag name="KSO_WM_UNIT_ISCONTENTSTITLE" val="0"/>
  <p:tag name="KSO_WM_UNIT_VALUE" val="16"/>
  <p:tag name="KSO_WM_UNIT_HIGHLIGHT" val="0"/>
  <p:tag name="KSO_WM_UNIT_COMPATIBLE" val="0"/>
  <p:tag name="KSO_WM_DIAGRAM_GROUP_CODE" val="n1-1"/>
  <p:tag name="KSO_WM_UNIT_TYPE" val="n_h_h_a"/>
  <p:tag name="KSO_WM_UNIT_INDEX" val="1_2_2_1"/>
  <p:tag name="KSO_WM_UNIT_ID" val="diagram20187637_2*n_h_h_a*1_2_2_1"/>
  <p:tag name="KSO_WM_TEMPLATE_CATEGORY" val="diagram"/>
  <p:tag name="KSO_WM_TEMPLATE_INDEX" val="20187637"/>
  <p:tag name="KSO_WM_UNIT_LAYERLEVEL" val="1_1_1_1"/>
  <p:tag name="KSO_WM_TAG_VERSION" val="1.0"/>
  <p:tag name="KSO_WM_BEAUTIFY_FLAG" val="#wm#"/>
  <p:tag name="KSO_WM_UNIT_PRESET_TEXT" val="添加标题"/>
  <p:tag name="KSO_WM_UNIT_TEXT_FILL_FORE_SCHEMECOLOR_INDEX" val="7"/>
  <p:tag name="KSO_WM_UNIT_TEXT_FILL_TYPE" val="1"/>
</p:tagLst>
</file>

<file path=ppt/tags/tag17.xml><?xml version="1.0" encoding="utf-8"?>
<p:tagLst xmlns:a="http://schemas.openxmlformats.org/drawingml/2006/main" xmlns:r="http://schemas.openxmlformats.org/officeDocument/2006/relationships" xmlns:p="http://schemas.openxmlformats.org/presentationml/2006/main">
  <p:tag name="KSO_WM_UNIT_VALUE" val="38"/>
  <p:tag name="KSO_WM_UNIT_HIGHLIGHT" val="0"/>
  <p:tag name="KSO_WM_UNIT_COMPATIBLE" val="0"/>
  <p:tag name="KSO_WM_DIAGRAM_GROUP_CODE" val="n1-1"/>
  <p:tag name="KSO_WM_UNIT_TYPE" val="n_h_h_f"/>
  <p:tag name="KSO_WM_UNIT_INDEX" val="1_2_2_1"/>
  <p:tag name="KSO_WM_UNIT_ID" val="diagram20187637_2*n_h_h_f*1_2_2_1"/>
  <p:tag name="KSO_WM_TEMPLATE_CATEGORY" val="diagram"/>
  <p:tag name="KSO_WM_TEMPLATE_INDEX" val="20187637"/>
  <p:tag name="KSO_WM_UNIT_LAYERLEVEL" val="1_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2.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3.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4.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5.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6.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7.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8.xml><?xml version="1.0" encoding="utf-8"?>
<p:tagLst xmlns:a="http://schemas.openxmlformats.org/drawingml/2006/main" xmlns:r="http://schemas.openxmlformats.org/officeDocument/2006/relationships"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6、10、14、20、26、27、28、29、31"/>
  <p:tag name="KSO_WM_SLIDE_MODEL_TYPE" val="cover"/>
</p:tagLst>
</file>

<file path=ppt/tags/tag9.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 name="KSO_WM_UNIT_TYPE" val="a"/>
  <p:tag name="KSO_WM_UNIT_INDEX" val="1"/>
  <p:tag name="KSO_WM_UNIT_ID" val="custom20184553_1*a*1"/>
  <p:tag name="KSO_WM_UNIT_LAYERLEVEL" val="1"/>
  <p:tag name="KSO_WM_UNIT_VALUE" val="10"/>
  <p:tag name="KSO_WM_UNIT_ISCONTENTSTITLE" val="0"/>
  <p:tag name="KSO_WM_UNIT_HIGHLIGHT" val="0"/>
  <p:tag name="KSO_WM_UNIT_COMPATIBLE" val="0"/>
  <p:tag name="KSO_WM_UNIT_CLEAR" val="0"/>
  <p:tag name="KSO_WM_BEAUTIFY_FLAG" val="#wm#"/>
  <p:tag name="KSO_WM_UNIT_PRESET_TEXT" val="空白演示"/>
</p:tagLst>
</file>

<file path=ppt/theme/theme1.xml><?xml version="1.0" encoding="utf-8"?>
<a:theme xmlns:a="http://schemas.openxmlformats.org/drawingml/2006/main" name="《七彩课堂》课件模板（新）">
  <a:themeElements>
    <a:clrScheme name="自定义 159">
      <a:dk1>
        <a:sysClr val="windowText" lastClr="000000"/>
      </a:dk1>
      <a:lt1>
        <a:sysClr val="window" lastClr="FFFFFF"/>
      </a:lt1>
      <a:dk2>
        <a:srgbClr val="1F497D"/>
      </a:dk2>
      <a:lt2>
        <a:srgbClr val="EEECE1"/>
      </a:lt2>
      <a:accent1>
        <a:srgbClr val="02B3C5"/>
      </a:accent1>
      <a:accent2>
        <a:srgbClr val="F07474"/>
      </a:accent2>
      <a:accent3>
        <a:srgbClr val="FFBF53"/>
      </a:accent3>
      <a:accent4>
        <a:srgbClr val="673B77"/>
      </a:accent4>
      <a:accent5>
        <a:srgbClr val="00B9FA"/>
      </a:accent5>
      <a:accent6>
        <a:srgbClr val="BECE37"/>
      </a:accent6>
      <a:hlink>
        <a:srgbClr val="B381D9"/>
      </a:hlink>
      <a:folHlink>
        <a:srgbClr val="800080"/>
      </a:folHlink>
    </a:clrScheme>
    <a:fontScheme name="《七彩课堂》课件模板（新）">
      <a:majorFont>
        <a:latin typeface=""/>
        <a:ea typeface=""/>
        <a:cs typeface=""/>
      </a:majorFont>
      <a:minorFont>
        <a:latin typefac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pFill/>
        <a:ln>
          <a:noFill/>
        </a:ln>
        <a:effectLst>
          <a:outerShdw blurRad="444500" dist="254000" dir="8100000" algn="tr" rotWithShape="0">
            <a:prstClr val="black">
              <a:alpha val="5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七彩课堂》课件模板（新）">
  <a:themeElements>
    <a:clrScheme name="自定义 159">
      <a:dk1>
        <a:sysClr val="windowText" lastClr="000000"/>
      </a:dk1>
      <a:lt1>
        <a:sysClr val="window" lastClr="FFFFFF"/>
      </a:lt1>
      <a:dk2>
        <a:srgbClr val="1F497D"/>
      </a:dk2>
      <a:lt2>
        <a:srgbClr val="EEECE1"/>
      </a:lt2>
      <a:accent1>
        <a:srgbClr val="02B3C5"/>
      </a:accent1>
      <a:accent2>
        <a:srgbClr val="F07474"/>
      </a:accent2>
      <a:accent3>
        <a:srgbClr val="FFBF53"/>
      </a:accent3>
      <a:accent4>
        <a:srgbClr val="673B77"/>
      </a:accent4>
      <a:accent5>
        <a:srgbClr val="00B9FA"/>
      </a:accent5>
      <a:accent6>
        <a:srgbClr val="BECE37"/>
      </a:accent6>
      <a:hlink>
        <a:srgbClr val="B381D9"/>
      </a:hlink>
      <a:folHlink>
        <a:srgbClr val="800080"/>
      </a:folHlink>
    </a:clrScheme>
    <a:fontScheme name="《七彩课堂》课件模板（新）">
      <a:majorFont>
        <a:latin typeface=""/>
        <a:ea typeface=""/>
        <a:cs typeface=""/>
      </a:majorFont>
      <a:minorFont>
        <a:latin typefac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pFill/>
        <a:ln>
          <a:noFill/>
        </a:ln>
        <a:effectLst>
          <a:outerShdw blurRad="444500" dist="254000" dir="8100000" algn="tr" rotWithShape="0">
            <a:prstClr val="black">
              <a:alpha val="5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2452</Words>
  <Application>Microsoft Office PowerPoint</Application>
  <PresentationFormat>全屏显示(16:9)</PresentationFormat>
  <Paragraphs>188</Paragraphs>
  <Slides>27</Slides>
  <Notes>4</Notes>
  <HiddenSlides>0</HiddenSlides>
  <MMClips>0</MMClips>
  <ScaleCrop>false</ScaleCrop>
  <HeadingPairs>
    <vt:vector size="6" baseType="variant">
      <vt:variant>
        <vt:lpstr>主题</vt:lpstr>
      </vt:variant>
      <vt:variant>
        <vt:i4>3</vt:i4>
      </vt:variant>
      <vt:variant>
        <vt:lpstr>嵌入 OLE 服务器</vt:lpstr>
      </vt:variant>
      <vt:variant>
        <vt:i4>2</vt:i4>
      </vt:variant>
      <vt:variant>
        <vt:lpstr>幻灯片标题</vt:lpstr>
      </vt:variant>
      <vt:variant>
        <vt:i4>27</vt:i4>
      </vt:variant>
    </vt:vector>
  </HeadingPairs>
  <TitlesOfParts>
    <vt:vector size="32" baseType="lpstr">
      <vt:lpstr>《七彩课堂》课件模板（新）</vt:lpstr>
      <vt:lpstr>1_《七彩课堂》课件模板（新）</vt:lpstr>
      <vt:lpstr>自定义设计方案</vt:lpstr>
      <vt:lpstr>Equation.KSEE3</vt:lpstr>
      <vt:lpstr>Equation</vt:lpstr>
      <vt:lpstr> 第十章  浮力  第2节  阿基米德原理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54</cp:revision>
  <dcterms:created xsi:type="dcterms:W3CDTF">2018-03-01T02:03:00Z</dcterms:created>
  <dcterms:modified xsi:type="dcterms:W3CDTF">2019-11-11T06:53:53Z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2052-11.1.0.8808</vt:lpwstr>
  </property>
  <property fmtid="{D5CDD505-2E9C-101B-9397-08002B2CF9AE}" pid="3" name="KSORubyTemplateID">
    <vt:lpwstr>13</vt:lpwstr>
  </property>
</Properties>
</file>